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9" r:id="rId2"/>
    <p:sldId id="258" r:id="rId3"/>
    <p:sldId id="259" r:id="rId4"/>
    <p:sldId id="261" r:id="rId5"/>
    <p:sldId id="262" r:id="rId6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3A9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8" autoAdjust="0"/>
    <p:restoredTop sz="91696" autoAdjust="0"/>
  </p:normalViewPr>
  <p:slideViewPr>
    <p:cSldViewPr>
      <p:cViewPr varScale="1">
        <p:scale>
          <a:sx n="105" d="100"/>
          <a:sy n="105" d="100"/>
        </p:scale>
        <p:origin x="1080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00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23A76-ABFF-41B3-8FD8-840D8D0FFB4C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C53A4-6A91-4FC3-B98C-1D47C278BD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6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1665" y="2775026"/>
            <a:ext cx="11548668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0052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34726" y="5734812"/>
            <a:ext cx="1435607" cy="6431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1665" y="287858"/>
            <a:ext cx="11548668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46046" y="1324284"/>
            <a:ext cx="7899907" cy="4629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0052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6304" y="6583219"/>
            <a:ext cx="226060" cy="177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41506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5" dirty="0"/>
              <a:t>‹N›</a:t>
            </a:fld>
            <a:endParaRPr spc="5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54166"/>
            <a:ext cx="1558537" cy="6044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mest.it/approfondimenti/tasso-agevolato-sime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1665" y="287858"/>
            <a:ext cx="11548668" cy="407804"/>
          </a:xfrm>
        </p:spPr>
        <p:txBody>
          <a:bodyPr/>
          <a:lstStyle/>
          <a:p>
            <a:r>
              <a:rPr lang="it-IT" dirty="0"/>
              <a:t>Finanziamenti Agevolati e misure straordinarie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11049000" cy="4339650"/>
          </a:xfrm>
        </p:spPr>
        <p:txBody>
          <a:bodyPr/>
          <a:lstStyle/>
          <a:p>
            <a:r>
              <a:rPr lang="it-IT" b="0" dirty="0"/>
              <a:t>I finanziamenti per l’internazionalizzazione supportano in diverse fasi di crescita sui mercati esteri, </a:t>
            </a:r>
            <a:r>
              <a:rPr lang="it-IT" dirty="0"/>
              <a:t>anche all'interno dell'Unione Europea</a:t>
            </a:r>
            <a:r>
              <a:rPr lang="it-IT" b="0" dirty="0"/>
              <a:t>.</a:t>
            </a:r>
          </a:p>
          <a:p>
            <a:endParaRPr lang="it-IT" b="0" dirty="0"/>
          </a:p>
          <a:p>
            <a:r>
              <a:rPr lang="it-IT" b="0" dirty="0"/>
              <a:t>Con questi finanziamenti è possibile accedere a liquidità a </a:t>
            </a:r>
            <a:r>
              <a:rPr lang="it-IT" dirty="0"/>
              <a:t>Tasso Agevolato</a:t>
            </a:r>
            <a:r>
              <a:rPr lang="it-IT" b="0" dirty="0"/>
              <a:t>.</a:t>
            </a:r>
          </a:p>
          <a:p>
            <a:r>
              <a:rPr lang="it-IT" b="0" dirty="0">
                <a:hlinkClick r:id="rId2"/>
              </a:rPr>
              <a:t>https://www.simest.it/approfondimenti/tasso-agevolato-simest</a:t>
            </a:r>
            <a:endParaRPr lang="it-IT" b="0" dirty="0"/>
          </a:p>
          <a:p>
            <a:pPr algn="ctr"/>
            <a:r>
              <a:rPr lang="it-IT" sz="1600" b="0" dirty="0"/>
              <a:t>Finanziamenti per l'internazionalizzazione (L.133/08 art. 6, comma 2, </a:t>
            </a:r>
            <a:r>
              <a:rPr lang="it-IT" sz="1600" b="0" dirty="0" err="1"/>
              <a:t>lett</a:t>
            </a:r>
            <a:r>
              <a:rPr lang="it-IT" sz="1600" b="0" dirty="0"/>
              <a:t>. a), b), c) e c2)</a:t>
            </a:r>
          </a:p>
          <a:p>
            <a:pPr algn="ctr"/>
            <a:r>
              <a:rPr lang="it-IT" dirty="0"/>
              <a:t>Tasso: 0,055%</a:t>
            </a:r>
          </a:p>
          <a:p>
            <a:pPr algn="ctr"/>
            <a:r>
              <a:rPr lang="it-IT" sz="1400" b="0" dirty="0"/>
              <a:t>Tasso pari al 10% del tasso di riferimento UE: 0,55%; Validità dal 01/05/2021 al 31/05/2021</a:t>
            </a:r>
          </a:p>
          <a:p>
            <a:endParaRPr lang="it-IT" b="0" dirty="0"/>
          </a:p>
          <a:p>
            <a:r>
              <a:rPr lang="it-IT" b="0" dirty="0"/>
              <a:t>Fino a fine anno </a:t>
            </a:r>
            <a:r>
              <a:rPr lang="it-IT" dirty="0"/>
              <a:t>non è necessario presentare Garanzie</a:t>
            </a:r>
            <a:r>
              <a:rPr lang="it-IT" b="0" dirty="0"/>
              <a:t>.</a:t>
            </a:r>
          </a:p>
          <a:p>
            <a:endParaRPr lang="it-IT" b="0" dirty="0"/>
          </a:p>
          <a:p>
            <a:r>
              <a:rPr lang="it-IT" b="0" dirty="0"/>
              <a:t>Inoltre fino a fine 2021 puoi richiedere una </a:t>
            </a:r>
            <a:r>
              <a:rPr lang="it-IT" dirty="0"/>
              <a:t>quota del finanziamento a fondo perduto </a:t>
            </a:r>
            <a:r>
              <a:rPr lang="it-IT" b="0" dirty="0"/>
              <a:t>(*), nel limite di € 800.000 di agevolazioni pubbliche complessive concesse da SIMEST, entro i limiti previsti dal </a:t>
            </a:r>
            <a:r>
              <a:rPr lang="it-IT" dirty="0"/>
              <a:t>regime di </a:t>
            </a:r>
            <a:r>
              <a:rPr lang="it-IT" dirty="0" err="1"/>
              <a:t>Temporary</a:t>
            </a:r>
            <a:r>
              <a:rPr lang="it-IT" dirty="0"/>
              <a:t> Framework</a:t>
            </a:r>
            <a:r>
              <a:rPr lang="it-IT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511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3183" y="1486027"/>
            <a:ext cx="9770745" cy="29104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45720">
              <a:lnSpc>
                <a:spcPct val="100000"/>
              </a:lnSpc>
              <a:spcBef>
                <a:spcPts val="965"/>
              </a:spcBef>
            </a:pPr>
            <a:endParaRPr lang="it-IT" sz="800" b="1" spc="-5" dirty="0">
              <a:solidFill>
                <a:srgbClr val="005292"/>
              </a:solidFill>
              <a:latin typeface="Arial"/>
              <a:cs typeface="Arial"/>
            </a:endParaRPr>
          </a:p>
          <a:p>
            <a:pPr marL="44450" marR="45720">
              <a:lnSpc>
                <a:spcPct val="100000"/>
              </a:lnSpc>
              <a:spcBef>
                <a:spcPts val="965"/>
              </a:spcBef>
            </a:pPr>
            <a:endParaRPr lang="it-IT" sz="800" b="1" spc="-5" dirty="0">
              <a:solidFill>
                <a:srgbClr val="005292"/>
              </a:solidFill>
              <a:latin typeface="Arial"/>
              <a:cs typeface="Arial"/>
            </a:endParaRPr>
          </a:p>
          <a:p>
            <a:pPr marL="44450" marR="45720">
              <a:lnSpc>
                <a:spcPct val="100000"/>
              </a:lnSpc>
              <a:spcBef>
                <a:spcPts val="965"/>
              </a:spcBef>
            </a:pPr>
            <a:r>
              <a:rPr lang="it-IT" sz="1600" b="1" spc="-5" dirty="0">
                <a:solidFill>
                  <a:srgbClr val="005292"/>
                </a:solidFill>
                <a:latin typeface="Arial"/>
                <a:cs typeface="Arial"/>
              </a:rPr>
              <a:t>Transizione Digitale ed Ecologica delle PMI con vocazione internazionale</a:t>
            </a:r>
            <a:r>
              <a:rPr sz="1600" b="1" dirty="0">
                <a:solidFill>
                  <a:srgbClr val="005292"/>
                </a:solidFill>
                <a:latin typeface="Arial"/>
                <a:cs typeface="Arial"/>
              </a:rPr>
              <a:t>.</a:t>
            </a:r>
            <a:r>
              <a:rPr sz="1600" b="1" spc="6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sz="1400" spc="-5" dirty="0">
                <a:solidFill>
                  <a:srgbClr val="797979"/>
                </a:solidFill>
                <a:latin typeface="Arial"/>
                <a:cs typeface="Arial"/>
              </a:rPr>
              <a:t>Viene agevolato</a:t>
            </a:r>
            <a:r>
              <a:rPr sz="1400" spc="3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400" spc="-5" dirty="0">
                <a:solidFill>
                  <a:srgbClr val="797979"/>
                </a:solidFill>
                <a:latin typeface="Arial"/>
                <a:cs typeface="Arial"/>
              </a:rPr>
              <a:t>il miglioramento della competitività internazionale dell’impresa sostenendone la transizione digitale ed ecologica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:</a:t>
            </a:r>
            <a:r>
              <a:rPr sz="1400" spc="-5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fino</a:t>
            </a:r>
            <a:r>
              <a:rPr sz="1400" spc="-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400" spc="-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400" b="1" dirty="0">
                <a:solidFill>
                  <a:srgbClr val="009540"/>
                </a:solidFill>
                <a:latin typeface="Arial"/>
                <a:cs typeface="Arial"/>
              </a:rPr>
              <a:t>€ 300.000, ma comunque non superiore al 25% dei ricavi medi risultati dagli ultimi due bilanci</a:t>
            </a:r>
          </a:p>
          <a:p>
            <a:pPr marL="44450" marR="45720">
              <a:lnSpc>
                <a:spcPct val="100000"/>
              </a:lnSpc>
              <a:spcBef>
                <a:spcPts val="965"/>
              </a:spcBef>
            </a:pPr>
            <a:endParaRPr sz="1400" dirty="0">
              <a:latin typeface="Arial"/>
              <a:cs typeface="Arial"/>
            </a:endParaRPr>
          </a:p>
          <a:p>
            <a:pPr marL="41910" marR="5080">
              <a:lnSpc>
                <a:spcPct val="100000"/>
              </a:lnSpc>
              <a:spcBef>
                <a:spcPts val="1135"/>
              </a:spcBef>
            </a:pPr>
            <a:endParaRPr lang="it-IT" sz="1600" b="1" spc="-5" dirty="0">
              <a:solidFill>
                <a:srgbClr val="005292"/>
              </a:solidFill>
              <a:latin typeface="Arial"/>
              <a:cs typeface="Arial"/>
            </a:endParaRPr>
          </a:p>
          <a:p>
            <a:pPr marL="44450">
              <a:lnSpc>
                <a:spcPts val="1920"/>
              </a:lnSpc>
              <a:spcBef>
                <a:spcPts val="95"/>
              </a:spcBef>
            </a:pP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Partecipazione</a:t>
            </a:r>
            <a:r>
              <a:rPr lang="it-IT" b="1" spc="15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a</a:t>
            </a:r>
            <a:r>
              <a:rPr lang="it-IT" b="1" spc="14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dirty="0">
                <a:solidFill>
                  <a:srgbClr val="005292"/>
                </a:solidFill>
                <a:latin typeface="Arial"/>
                <a:cs typeface="Arial"/>
              </a:rPr>
              <a:t>fiere,</a:t>
            </a:r>
            <a:r>
              <a:rPr lang="it-IT" b="1" spc="16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mostre</a:t>
            </a:r>
            <a:r>
              <a:rPr lang="it-IT" b="1" spc="16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e</a:t>
            </a:r>
            <a:r>
              <a:rPr lang="it-IT" b="1" spc="14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missioni</a:t>
            </a:r>
            <a:r>
              <a:rPr lang="it-IT" b="1" spc="15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dirty="0">
                <a:solidFill>
                  <a:srgbClr val="005292"/>
                </a:solidFill>
                <a:latin typeface="Arial"/>
                <a:cs typeface="Arial"/>
              </a:rPr>
              <a:t>di</a:t>
            </a:r>
            <a:r>
              <a:rPr lang="it-IT" b="1" spc="14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b="1" spc="-5" dirty="0">
                <a:solidFill>
                  <a:srgbClr val="005292"/>
                </a:solidFill>
                <a:latin typeface="Arial"/>
                <a:cs typeface="Arial"/>
              </a:rPr>
              <a:t>Sistema</a:t>
            </a:r>
            <a:r>
              <a:rPr lang="it-IT" spc="-5" dirty="0">
                <a:solidFill>
                  <a:srgbClr val="797979"/>
                </a:solidFill>
                <a:latin typeface="Arial"/>
                <a:cs typeface="Arial"/>
              </a:rPr>
              <a:t>.</a:t>
            </a:r>
            <a:r>
              <a:rPr lang="it-IT" spc="15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spc="-5" dirty="0">
                <a:solidFill>
                  <a:srgbClr val="797979"/>
                </a:solidFill>
                <a:latin typeface="Arial"/>
                <a:cs typeface="Arial"/>
              </a:rPr>
              <a:t>Prevede il finanziamento della partecipazione delle</a:t>
            </a:r>
            <a:r>
              <a:rPr lang="it-IT" sz="1600" spc="114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spc="-5" dirty="0">
                <a:solidFill>
                  <a:srgbClr val="797979"/>
                </a:solidFill>
                <a:latin typeface="Arial"/>
                <a:cs typeface="Arial"/>
              </a:rPr>
              <a:t>imprese</a:t>
            </a:r>
            <a:r>
              <a:rPr lang="it-IT" sz="1600" spc="10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a fiere ed </a:t>
            </a:r>
            <a:r>
              <a:rPr lang="it-IT" sz="1600" spc="-5" dirty="0">
                <a:solidFill>
                  <a:srgbClr val="797979"/>
                </a:solidFill>
                <a:latin typeface="Arial"/>
                <a:cs typeface="Arial"/>
              </a:rPr>
              <a:t>eventi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 internazionali</a:t>
            </a:r>
            <a:r>
              <a:rPr lang="it-IT" sz="1600" spc="-40" dirty="0">
                <a:solidFill>
                  <a:srgbClr val="797979"/>
                </a:solidFill>
                <a:latin typeface="Arial"/>
                <a:cs typeface="Arial"/>
              </a:rPr>
              <a:t> (anche in Italia) 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e missioni</a:t>
            </a:r>
            <a:r>
              <a:rPr lang="it-IT" sz="1600" spc="-2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spc="-5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 sistema con</a:t>
            </a:r>
            <a:r>
              <a:rPr lang="it-IT" sz="1600" spc="-25" dirty="0">
                <a:solidFill>
                  <a:srgbClr val="797979"/>
                </a:solidFill>
                <a:latin typeface="Arial"/>
                <a:cs typeface="Arial"/>
              </a:rPr>
              <a:t> l’erogazione di un finanziamento destinato per almeno il 30% a spese digitali connesse al progetto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:</a:t>
            </a:r>
            <a:r>
              <a:rPr lang="it-IT" sz="1600" spc="-3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fino</a:t>
            </a:r>
            <a:r>
              <a:rPr lang="it-IT" sz="1600" spc="-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lang="it-IT" sz="16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600" b="1" dirty="0">
                <a:solidFill>
                  <a:srgbClr val="009540"/>
                </a:solidFill>
                <a:latin typeface="Arial"/>
                <a:cs typeface="Arial"/>
              </a:rPr>
              <a:t>€ </a:t>
            </a:r>
            <a:r>
              <a:rPr lang="it-IT" sz="1600" b="1" spc="-5" dirty="0">
                <a:solidFill>
                  <a:srgbClr val="009540"/>
                </a:solidFill>
                <a:latin typeface="Arial"/>
                <a:cs typeface="Arial"/>
              </a:rPr>
              <a:t>150.000 entro al15% dei ricavi dell’ultimo bilancio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3183" y="4805496"/>
            <a:ext cx="9730105" cy="904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600" b="1" spc="-5" dirty="0">
                <a:solidFill>
                  <a:srgbClr val="005292"/>
                </a:solidFill>
                <a:latin typeface="Arial"/>
                <a:cs typeface="Arial"/>
              </a:rPr>
              <a:t>Sviluppo del commercio elettronico delle PMI in Paesi esteri (E-commerce)</a:t>
            </a:r>
            <a:r>
              <a:rPr sz="1600" b="1" spc="-5" dirty="0">
                <a:solidFill>
                  <a:srgbClr val="415363"/>
                </a:solidFill>
                <a:latin typeface="Arial"/>
                <a:cs typeface="Arial"/>
              </a:rPr>
              <a:t>.</a:t>
            </a:r>
            <a:r>
              <a:rPr sz="1600" b="1" spc="60" dirty="0">
                <a:solidFill>
                  <a:srgbClr val="415363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797979"/>
                </a:solidFill>
                <a:latin typeface="Arial"/>
                <a:cs typeface="Arial"/>
              </a:rPr>
              <a:t>Finanz</a:t>
            </a:r>
            <a:r>
              <a:rPr lang="it-IT" sz="1400" spc="-5" dirty="0">
                <a:solidFill>
                  <a:srgbClr val="797979"/>
                </a:solidFill>
                <a:latin typeface="Arial"/>
                <a:cs typeface="Arial"/>
              </a:rPr>
              <a:t>i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4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lo</a:t>
            </a:r>
            <a:r>
              <a:rPr sz="14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sviluppo</a:t>
            </a:r>
            <a:r>
              <a:rPr sz="14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soluzioni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E-Commerce</a:t>
            </a:r>
            <a:r>
              <a:rPr sz="14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attraverso l'utilizzo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un</a:t>
            </a:r>
            <a:r>
              <a:rPr sz="14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97979"/>
                </a:solidFill>
                <a:latin typeface="Arial"/>
                <a:cs typeface="Arial"/>
              </a:rPr>
              <a:t>market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place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o</a:t>
            </a:r>
            <a:r>
              <a:rPr sz="1400" spc="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97979"/>
                </a:solidFill>
                <a:latin typeface="Arial"/>
                <a:cs typeface="Arial"/>
              </a:rPr>
              <a:t>la</a:t>
            </a:r>
            <a:r>
              <a:rPr sz="14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797979"/>
                </a:solidFill>
                <a:latin typeface="Arial"/>
                <a:cs typeface="Arial"/>
              </a:rPr>
              <a:t>realizzazione</a:t>
            </a:r>
            <a:r>
              <a:rPr lang="it-IT" sz="14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una</a:t>
            </a:r>
            <a:r>
              <a:rPr sz="1400" spc="-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piattaforma</a:t>
            </a:r>
            <a:r>
              <a:rPr sz="1400" spc="-4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informatica</a:t>
            </a:r>
            <a:r>
              <a:rPr sz="1400" spc="-3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97979"/>
                </a:solidFill>
                <a:latin typeface="Arial"/>
                <a:cs typeface="Arial"/>
              </a:rPr>
              <a:t>sviluppata</a:t>
            </a:r>
            <a:r>
              <a:rPr sz="1400" spc="-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in proprio</a:t>
            </a:r>
            <a:r>
              <a:rPr sz="1400" spc="-4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fino</a:t>
            </a:r>
            <a:r>
              <a:rPr sz="1400" spc="-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97979"/>
                </a:solidFill>
                <a:latin typeface="Arial"/>
                <a:cs typeface="Arial"/>
              </a:rPr>
              <a:t>a </a:t>
            </a:r>
            <a:r>
              <a:rPr sz="1400" b="1" dirty="0">
                <a:solidFill>
                  <a:srgbClr val="009540"/>
                </a:solidFill>
                <a:latin typeface="Arial"/>
                <a:cs typeface="Arial"/>
              </a:rPr>
              <a:t>€</a:t>
            </a:r>
            <a:r>
              <a:rPr sz="1400" b="1" spc="-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400" b="1" spc="-5" dirty="0">
                <a:solidFill>
                  <a:srgbClr val="009540"/>
                </a:solidFill>
                <a:latin typeface="Arial"/>
                <a:cs typeface="Arial"/>
              </a:rPr>
              <a:t>300.000 Per una piattaforma propria - € 200.000 per una piattaforma di terzi. comunque non superiore al 15% dei ricavi medi risultanti dagli ultimi due bilanci approvati e depositati dall’impresa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961" y="2082084"/>
            <a:ext cx="309200" cy="26305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693" y="4855484"/>
            <a:ext cx="260083" cy="243569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10629138" y="3248405"/>
            <a:ext cx="1214755" cy="1242060"/>
          </a:xfrm>
          <a:custGeom>
            <a:avLst/>
            <a:gdLst/>
            <a:ahLst/>
            <a:cxnLst/>
            <a:rect l="l" t="t" r="r" b="b"/>
            <a:pathLst>
              <a:path w="1214754" h="1242060">
                <a:moveTo>
                  <a:pt x="0" y="621030"/>
                </a:moveTo>
                <a:lnTo>
                  <a:pt x="1827" y="572491"/>
                </a:lnTo>
                <a:lnTo>
                  <a:pt x="7218" y="524975"/>
                </a:lnTo>
                <a:lnTo>
                  <a:pt x="16039" y="478620"/>
                </a:lnTo>
                <a:lnTo>
                  <a:pt x="28155" y="433563"/>
                </a:lnTo>
                <a:lnTo>
                  <a:pt x="43429" y="389943"/>
                </a:lnTo>
                <a:lnTo>
                  <a:pt x="61728" y="347898"/>
                </a:lnTo>
                <a:lnTo>
                  <a:pt x="82916" y="307565"/>
                </a:lnTo>
                <a:lnTo>
                  <a:pt x="106859" y="269083"/>
                </a:lnTo>
                <a:lnTo>
                  <a:pt x="133421" y="232589"/>
                </a:lnTo>
                <a:lnTo>
                  <a:pt x="162467" y="198222"/>
                </a:lnTo>
                <a:lnTo>
                  <a:pt x="193862" y="166120"/>
                </a:lnTo>
                <a:lnTo>
                  <a:pt x="227471" y="136420"/>
                </a:lnTo>
                <a:lnTo>
                  <a:pt x="263159" y="109260"/>
                </a:lnTo>
                <a:lnTo>
                  <a:pt x="300792" y="84779"/>
                </a:lnTo>
                <a:lnTo>
                  <a:pt x="340234" y="63114"/>
                </a:lnTo>
                <a:lnTo>
                  <a:pt x="381349" y="44404"/>
                </a:lnTo>
                <a:lnTo>
                  <a:pt x="424004" y="28786"/>
                </a:lnTo>
                <a:lnTo>
                  <a:pt x="468063" y="16399"/>
                </a:lnTo>
                <a:lnTo>
                  <a:pt x="513391" y="7380"/>
                </a:lnTo>
                <a:lnTo>
                  <a:pt x="559853" y="1868"/>
                </a:lnTo>
                <a:lnTo>
                  <a:pt x="607313" y="0"/>
                </a:lnTo>
                <a:lnTo>
                  <a:pt x="654774" y="1868"/>
                </a:lnTo>
                <a:lnTo>
                  <a:pt x="701236" y="7380"/>
                </a:lnTo>
                <a:lnTo>
                  <a:pt x="746564" y="16399"/>
                </a:lnTo>
                <a:lnTo>
                  <a:pt x="790623" y="28786"/>
                </a:lnTo>
                <a:lnTo>
                  <a:pt x="833278" y="44404"/>
                </a:lnTo>
                <a:lnTo>
                  <a:pt x="874393" y="63114"/>
                </a:lnTo>
                <a:lnTo>
                  <a:pt x="913835" y="84779"/>
                </a:lnTo>
                <a:lnTo>
                  <a:pt x="951468" y="109260"/>
                </a:lnTo>
                <a:lnTo>
                  <a:pt x="987156" y="136420"/>
                </a:lnTo>
                <a:lnTo>
                  <a:pt x="1020765" y="166120"/>
                </a:lnTo>
                <a:lnTo>
                  <a:pt x="1052160" y="198222"/>
                </a:lnTo>
                <a:lnTo>
                  <a:pt x="1081206" y="232589"/>
                </a:lnTo>
                <a:lnTo>
                  <a:pt x="1107768" y="269083"/>
                </a:lnTo>
                <a:lnTo>
                  <a:pt x="1131711" y="307565"/>
                </a:lnTo>
                <a:lnTo>
                  <a:pt x="1152899" y="347898"/>
                </a:lnTo>
                <a:lnTo>
                  <a:pt x="1171198" y="389943"/>
                </a:lnTo>
                <a:lnTo>
                  <a:pt x="1186472" y="433563"/>
                </a:lnTo>
                <a:lnTo>
                  <a:pt x="1198588" y="478620"/>
                </a:lnTo>
                <a:lnTo>
                  <a:pt x="1207409" y="524975"/>
                </a:lnTo>
                <a:lnTo>
                  <a:pt x="1212800" y="572491"/>
                </a:lnTo>
                <a:lnTo>
                  <a:pt x="1214627" y="621030"/>
                </a:lnTo>
                <a:lnTo>
                  <a:pt x="1212800" y="669568"/>
                </a:lnTo>
                <a:lnTo>
                  <a:pt x="1207409" y="717084"/>
                </a:lnTo>
                <a:lnTo>
                  <a:pt x="1198588" y="763439"/>
                </a:lnTo>
                <a:lnTo>
                  <a:pt x="1186472" y="808496"/>
                </a:lnTo>
                <a:lnTo>
                  <a:pt x="1171198" y="852116"/>
                </a:lnTo>
                <a:lnTo>
                  <a:pt x="1152899" y="894161"/>
                </a:lnTo>
                <a:lnTo>
                  <a:pt x="1131711" y="934494"/>
                </a:lnTo>
                <a:lnTo>
                  <a:pt x="1107768" y="972976"/>
                </a:lnTo>
                <a:lnTo>
                  <a:pt x="1081206" y="1009470"/>
                </a:lnTo>
                <a:lnTo>
                  <a:pt x="1052160" y="1043837"/>
                </a:lnTo>
                <a:lnTo>
                  <a:pt x="1020765" y="1075939"/>
                </a:lnTo>
                <a:lnTo>
                  <a:pt x="987156" y="1105639"/>
                </a:lnTo>
                <a:lnTo>
                  <a:pt x="951468" y="1132799"/>
                </a:lnTo>
                <a:lnTo>
                  <a:pt x="913835" y="1157280"/>
                </a:lnTo>
                <a:lnTo>
                  <a:pt x="874393" y="1178945"/>
                </a:lnTo>
                <a:lnTo>
                  <a:pt x="833278" y="1197655"/>
                </a:lnTo>
                <a:lnTo>
                  <a:pt x="790623" y="1213273"/>
                </a:lnTo>
                <a:lnTo>
                  <a:pt x="746564" y="1225660"/>
                </a:lnTo>
                <a:lnTo>
                  <a:pt x="701236" y="1234679"/>
                </a:lnTo>
                <a:lnTo>
                  <a:pt x="654774" y="1240191"/>
                </a:lnTo>
                <a:lnTo>
                  <a:pt x="607313" y="1242060"/>
                </a:lnTo>
                <a:lnTo>
                  <a:pt x="559853" y="1240191"/>
                </a:lnTo>
                <a:lnTo>
                  <a:pt x="513391" y="1234679"/>
                </a:lnTo>
                <a:lnTo>
                  <a:pt x="468063" y="1225660"/>
                </a:lnTo>
                <a:lnTo>
                  <a:pt x="424004" y="1213273"/>
                </a:lnTo>
                <a:lnTo>
                  <a:pt x="381349" y="1197655"/>
                </a:lnTo>
                <a:lnTo>
                  <a:pt x="340234" y="1178945"/>
                </a:lnTo>
                <a:lnTo>
                  <a:pt x="300792" y="1157280"/>
                </a:lnTo>
                <a:lnTo>
                  <a:pt x="263159" y="1132799"/>
                </a:lnTo>
                <a:lnTo>
                  <a:pt x="227471" y="1105639"/>
                </a:lnTo>
                <a:lnTo>
                  <a:pt x="193862" y="1075939"/>
                </a:lnTo>
                <a:lnTo>
                  <a:pt x="162467" y="1043837"/>
                </a:lnTo>
                <a:lnTo>
                  <a:pt x="133421" y="1009470"/>
                </a:lnTo>
                <a:lnTo>
                  <a:pt x="106859" y="972976"/>
                </a:lnTo>
                <a:lnTo>
                  <a:pt x="82916" y="934494"/>
                </a:lnTo>
                <a:lnTo>
                  <a:pt x="61728" y="894161"/>
                </a:lnTo>
                <a:lnTo>
                  <a:pt x="43429" y="852116"/>
                </a:lnTo>
                <a:lnTo>
                  <a:pt x="28155" y="808496"/>
                </a:lnTo>
                <a:lnTo>
                  <a:pt x="16039" y="763439"/>
                </a:lnTo>
                <a:lnTo>
                  <a:pt x="7218" y="717084"/>
                </a:lnTo>
                <a:lnTo>
                  <a:pt x="1827" y="669568"/>
                </a:lnTo>
                <a:lnTo>
                  <a:pt x="0" y="621030"/>
                </a:lnTo>
                <a:close/>
              </a:path>
            </a:pathLst>
          </a:custGeom>
          <a:ln w="102107">
            <a:solidFill>
              <a:srgbClr val="7889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780014" y="3516248"/>
            <a:ext cx="9563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1099"/>
              </a:lnSpc>
              <a:spcBef>
                <a:spcPts val="95"/>
              </a:spcBef>
            </a:pPr>
            <a:r>
              <a:rPr sz="1450" b="1" spc="-15" dirty="0">
                <a:solidFill>
                  <a:srgbClr val="396281"/>
                </a:solidFill>
                <a:latin typeface="Arial"/>
                <a:cs typeface="Arial"/>
              </a:rPr>
              <a:t>Tasso </a:t>
            </a:r>
            <a:r>
              <a:rPr sz="1450" b="1" spc="-10" dirty="0">
                <a:solidFill>
                  <a:srgbClr val="396281"/>
                </a:solidFill>
                <a:latin typeface="Arial"/>
                <a:cs typeface="Arial"/>
              </a:rPr>
              <a:t> </a:t>
            </a:r>
            <a:r>
              <a:rPr sz="1450" b="1" spc="5" dirty="0">
                <a:solidFill>
                  <a:srgbClr val="396281"/>
                </a:solidFill>
                <a:latin typeface="Arial"/>
                <a:cs typeface="Arial"/>
              </a:rPr>
              <a:t>a</a:t>
            </a:r>
            <a:r>
              <a:rPr sz="1450" b="1" spc="10" dirty="0">
                <a:solidFill>
                  <a:srgbClr val="396281"/>
                </a:solidFill>
                <a:latin typeface="Arial"/>
                <a:cs typeface="Arial"/>
              </a:rPr>
              <a:t>g</a:t>
            </a:r>
            <a:r>
              <a:rPr sz="1450" b="1" spc="5" dirty="0">
                <a:solidFill>
                  <a:srgbClr val="396281"/>
                </a:solidFill>
                <a:latin typeface="Arial"/>
                <a:cs typeface="Arial"/>
              </a:rPr>
              <a:t>e</a:t>
            </a:r>
            <a:r>
              <a:rPr sz="1450" b="1" spc="-20" dirty="0">
                <a:solidFill>
                  <a:srgbClr val="396281"/>
                </a:solidFill>
                <a:latin typeface="Arial"/>
                <a:cs typeface="Arial"/>
              </a:rPr>
              <a:t>v</a:t>
            </a:r>
            <a:r>
              <a:rPr sz="1450" b="1" spc="5" dirty="0">
                <a:solidFill>
                  <a:srgbClr val="396281"/>
                </a:solidFill>
                <a:latin typeface="Arial"/>
                <a:cs typeface="Arial"/>
              </a:rPr>
              <a:t>olat</a:t>
            </a:r>
            <a:r>
              <a:rPr sz="1450" b="1" spc="15" dirty="0">
                <a:solidFill>
                  <a:srgbClr val="396281"/>
                </a:solidFill>
                <a:latin typeface="Arial"/>
                <a:cs typeface="Arial"/>
              </a:rPr>
              <a:t>o</a:t>
            </a:r>
            <a:r>
              <a:rPr sz="1450" b="1" dirty="0">
                <a:solidFill>
                  <a:srgbClr val="396281"/>
                </a:solidFill>
                <a:latin typeface="Arial"/>
                <a:cs typeface="Arial"/>
              </a:rPr>
              <a:t>:  </a:t>
            </a:r>
            <a:r>
              <a:rPr sz="1450" b="1" spc="5" dirty="0">
                <a:solidFill>
                  <a:srgbClr val="396281"/>
                </a:solidFill>
                <a:latin typeface="Arial"/>
                <a:cs typeface="Arial"/>
              </a:rPr>
              <a:t>0,0</a:t>
            </a:r>
            <a:r>
              <a:rPr lang="it-IT" sz="1450" b="1" spc="5" dirty="0">
                <a:solidFill>
                  <a:srgbClr val="396281"/>
                </a:solidFill>
                <a:latin typeface="Arial"/>
                <a:cs typeface="Arial"/>
              </a:rPr>
              <a:t>55</a:t>
            </a:r>
            <a:r>
              <a:rPr sz="1450" b="1" spc="5" dirty="0">
                <a:solidFill>
                  <a:srgbClr val="396281"/>
                </a:solidFill>
                <a:latin typeface="Arial"/>
                <a:cs typeface="Arial"/>
              </a:rPr>
              <a:t>%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784585" y="2685034"/>
            <a:ext cx="931544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30810">
              <a:lnSpc>
                <a:spcPts val="1300"/>
              </a:lnSpc>
              <a:spcBef>
                <a:spcPts val="260"/>
              </a:spcBef>
            </a:pPr>
            <a:r>
              <a:rPr sz="1200" i="1" spc="-5" dirty="0">
                <a:solidFill>
                  <a:srgbClr val="747474"/>
                </a:solidFill>
                <a:latin typeface="Arial"/>
                <a:cs typeface="Arial"/>
              </a:rPr>
              <a:t>Online </a:t>
            </a:r>
            <a:r>
              <a:rPr sz="1200" i="1" spc="-5" dirty="0" err="1">
                <a:solidFill>
                  <a:srgbClr val="747474"/>
                </a:solidFill>
                <a:latin typeface="Arial"/>
                <a:cs typeface="Arial"/>
              </a:rPr>
              <a:t>su</a:t>
            </a:r>
            <a:r>
              <a:rPr sz="1200" i="1" spc="-5" dirty="0">
                <a:solidFill>
                  <a:srgbClr val="747474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47474"/>
                </a:solidFill>
                <a:latin typeface="Arial"/>
                <a:cs typeface="Arial"/>
              </a:rPr>
              <a:t> S</a:t>
            </a:r>
            <a:r>
              <a:rPr sz="1200" i="1" spc="-5" dirty="0">
                <a:solidFill>
                  <a:srgbClr val="747474"/>
                </a:solidFill>
                <a:latin typeface="Arial"/>
                <a:cs typeface="Arial"/>
              </a:rPr>
              <a:t>acesi</a:t>
            </a:r>
            <a:r>
              <a:rPr sz="1200" i="1" spc="-25" dirty="0">
                <a:solidFill>
                  <a:srgbClr val="747474"/>
                </a:solidFill>
                <a:latin typeface="Arial"/>
                <a:cs typeface="Arial"/>
              </a:rPr>
              <a:t>m</a:t>
            </a:r>
            <a:r>
              <a:rPr sz="1200" i="1" spc="-5" dirty="0">
                <a:solidFill>
                  <a:srgbClr val="747474"/>
                </a:solidFill>
                <a:latin typeface="Arial"/>
                <a:cs typeface="Arial"/>
              </a:rPr>
              <a:t>e</a:t>
            </a:r>
            <a:r>
              <a:rPr sz="1200" i="1" dirty="0">
                <a:solidFill>
                  <a:srgbClr val="747474"/>
                </a:solidFill>
                <a:latin typeface="Arial"/>
                <a:cs typeface="Arial"/>
              </a:rPr>
              <a:t>st.it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564368" y="1375067"/>
            <a:ext cx="1328927" cy="1183308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0750422" y="1701749"/>
            <a:ext cx="960755" cy="328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190"/>
              </a:lnSpc>
              <a:spcBef>
                <a:spcPts val="105"/>
              </a:spcBef>
            </a:pPr>
            <a:r>
              <a:rPr sz="1100" b="1" dirty="0">
                <a:solidFill>
                  <a:srgbClr val="396281"/>
                </a:solidFill>
                <a:latin typeface="Arial"/>
                <a:cs typeface="Arial"/>
              </a:rPr>
              <a:t>Portale</a:t>
            </a:r>
            <a:r>
              <a:rPr sz="1100" b="1" spc="-75" dirty="0">
                <a:solidFill>
                  <a:srgbClr val="396281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396281"/>
                </a:solidFill>
                <a:latin typeface="Arial"/>
                <a:cs typeface="Arial"/>
              </a:rPr>
              <a:t>dei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190"/>
              </a:lnSpc>
            </a:pPr>
            <a:r>
              <a:rPr sz="1100" b="1" dirty="0">
                <a:solidFill>
                  <a:srgbClr val="396281"/>
                </a:solidFill>
                <a:latin typeface="Arial"/>
                <a:cs typeface="Arial"/>
              </a:rPr>
              <a:t>Finanziamenti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839" y="3429000"/>
            <a:ext cx="307848" cy="307847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905000" y="750701"/>
            <a:ext cx="8083550" cy="4950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13900"/>
              </a:lnSpc>
              <a:spcBef>
                <a:spcPts val="90"/>
              </a:spcBef>
            </a:pPr>
            <a:r>
              <a:rPr lang="it-IT" sz="1400" b="1" spc="-20" dirty="0">
                <a:solidFill>
                  <a:srgbClr val="5F85B0"/>
                </a:solidFill>
                <a:latin typeface="Arial"/>
                <a:cs typeface="Arial"/>
              </a:rPr>
              <a:t>E’ prevista la possibilità di beneficiare di una </a:t>
            </a:r>
            <a:r>
              <a:rPr sz="1400" b="1" spc="-25" dirty="0">
                <a:solidFill>
                  <a:srgbClr val="009540"/>
                </a:solidFill>
                <a:latin typeface="Arial"/>
                <a:cs typeface="Arial"/>
              </a:rPr>
              <a:t>QUOTA </a:t>
            </a:r>
            <a:r>
              <a:rPr sz="1400" b="1" spc="-5" dirty="0">
                <a:solidFill>
                  <a:srgbClr val="009540"/>
                </a:solidFill>
                <a:latin typeface="Arial"/>
                <a:cs typeface="Arial"/>
              </a:rPr>
              <a:t>DI </a:t>
            </a:r>
            <a:r>
              <a:rPr sz="1400" b="1" spc="-10" dirty="0">
                <a:solidFill>
                  <a:srgbClr val="009540"/>
                </a:solidFill>
                <a:latin typeface="Arial"/>
                <a:cs typeface="Arial"/>
              </a:rPr>
              <a:t>FINANZIAMENTO </a:t>
            </a:r>
            <a:r>
              <a:rPr sz="1400" b="1" spc="-37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9540"/>
                </a:solidFill>
                <a:latin typeface="Arial"/>
                <a:cs typeface="Arial"/>
              </a:rPr>
              <a:t>A </a:t>
            </a:r>
            <a:r>
              <a:rPr sz="1400" b="1" spc="-5" dirty="0">
                <a:solidFill>
                  <a:srgbClr val="009540"/>
                </a:solidFill>
                <a:latin typeface="Arial"/>
                <a:cs typeface="Arial"/>
              </a:rPr>
              <a:t>FONDO </a:t>
            </a:r>
            <a:r>
              <a:rPr sz="1400" b="1" spc="-10" dirty="0">
                <a:solidFill>
                  <a:srgbClr val="009540"/>
                </a:solidFill>
                <a:latin typeface="Arial"/>
                <a:cs typeface="Arial"/>
              </a:rPr>
              <a:t>PERDUTO</a:t>
            </a:r>
            <a:endParaRPr lang="it-IT" sz="1400" b="1" spc="-10" dirty="0">
              <a:solidFill>
                <a:srgbClr val="009540"/>
              </a:solidFill>
              <a:latin typeface="Arial"/>
              <a:cs typeface="Arial"/>
            </a:endParaRPr>
          </a:p>
          <a:p>
            <a:pPr marL="12065" marR="5080" algn="ctr">
              <a:lnSpc>
                <a:spcPct val="113900"/>
              </a:lnSpc>
              <a:spcBef>
                <a:spcPts val="90"/>
              </a:spcBef>
            </a:pPr>
            <a:r>
              <a:rPr lang="it-IT" sz="1400" b="1" spc="-20" dirty="0">
                <a:solidFill>
                  <a:srgbClr val="5F85B0"/>
                </a:solidFill>
                <a:latin typeface="Arial"/>
                <a:cs typeface="Arial"/>
              </a:rPr>
              <a:t>E’ prevista </a:t>
            </a:r>
            <a:r>
              <a:rPr sz="1400" b="1" spc="-10" dirty="0">
                <a:solidFill>
                  <a:srgbClr val="009540"/>
                </a:solidFill>
                <a:latin typeface="Arial"/>
                <a:cs typeface="Arial"/>
              </a:rPr>
              <a:t>L’ESENZIONE</a:t>
            </a:r>
            <a:r>
              <a:rPr sz="1400" b="1" spc="-15" dirty="0">
                <a:solidFill>
                  <a:srgbClr val="009540"/>
                </a:solidFill>
                <a:latin typeface="Arial"/>
                <a:cs typeface="Arial"/>
              </a:rPr>
              <a:t> DALLE</a:t>
            </a:r>
            <a:r>
              <a:rPr sz="1400" b="1" spc="4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9540"/>
                </a:solidFill>
                <a:latin typeface="Arial"/>
                <a:cs typeface="Arial"/>
              </a:rPr>
              <a:t>GARANZIE </a:t>
            </a:r>
            <a:r>
              <a:rPr sz="1400" b="1" dirty="0">
                <a:solidFill>
                  <a:srgbClr val="009540"/>
                </a:solidFill>
                <a:latin typeface="Arial"/>
                <a:cs typeface="Arial"/>
              </a:rPr>
              <a:t>A</a:t>
            </a:r>
            <a:r>
              <a:rPr sz="1400" b="1" spc="-50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540"/>
                </a:solidFill>
                <a:latin typeface="Arial"/>
                <a:cs typeface="Arial"/>
              </a:rPr>
              <a:t>COPERTURA</a:t>
            </a:r>
            <a:r>
              <a:rPr sz="1400" b="1" spc="-50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9540"/>
                </a:solidFill>
                <a:latin typeface="Arial"/>
                <a:cs typeface="Arial"/>
              </a:rPr>
              <a:t>DEI </a:t>
            </a:r>
            <a:r>
              <a:rPr sz="1400" b="1" spc="-10" dirty="0">
                <a:solidFill>
                  <a:srgbClr val="009540"/>
                </a:solidFill>
                <a:latin typeface="Arial"/>
                <a:cs typeface="Arial"/>
              </a:rPr>
              <a:t>FINANZIAMENTI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93649" y="242442"/>
            <a:ext cx="113665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992235" algn="l"/>
              </a:tabLst>
            </a:pPr>
            <a:r>
              <a:rPr sz="2200" spc="-5" dirty="0"/>
              <a:t>Finanziamenti</a:t>
            </a:r>
            <a:r>
              <a:rPr sz="2200" spc="60" dirty="0"/>
              <a:t> </a:t>
            </a:r>
            <a:r>
              <a:rPr sz="2200" spc="-5" dirty="0"/>
              <a:t>agevolati</a:t>
            </a:r>
            <a:r>
              <a:rPr sz="2200" spc="60" dirty="0"/>
              <a:t> </a:t>
            </a:r>
            <a:r>
              <a:rPr sz="2200" spc="-5" dirty="0"/>
              <a:t>per</a:t>
            </a:r>
            <a:r>
              <a:rPr sz="2200" spc="15" dirty="0"/>
              <a:t> </a:t>
            </a:r>
            <a:r>
              <a:rPr sz="2200" spc="-5" dirty="0"/>
              <a:t>l’internazionalizzazione:</a:t>
            </a:r>
            <a:r>
              <a:rPr sz="2200" spc="85" dirty="0"/>
              <a:t> </a:t>
            </a:r>
            <a:r>
              <a:rPr lang="it-IT" sz="2200" dirty="0"/>
              <a:t>tre</a:t>
            </a:r>
            <a:r>
              <a:rPr sz="2200" spc="55" dirty="0">
                <a:solidFill>
                  <a:srgbClr val="415363"/>
                </a:solidFill>
              </a:rPr>
              <a:t> </a:t>
            </a:r>
            <a:r>
              <a:rPr lang="it-IT" sz="2200" spc="-5" dirty="0">
                <a:solidFill>
                  <a:srgbClr val="415363"/>
                </a:solidFill>
              </a:rPr>
              <a:t>soluzioni sul nuovo PNRR</a:t>
            </a:r>
            <a:endParaRPr sz="2200" dirty="0"/>
          </a:p>
        </p:txBody>
      </p:sp>
      <p:sp>
        <p:nvSpPr>
          <p:cNvPr id="18" name="object 18"/>
          <p:cNvSpPr txBox="1"/>
          <p:nvPr/>
        </p:nvSpPr>
        <p:spPr>
          <a:xfrm>
            <a:off x="10496168" y="4618101"/>
            <a:ext cx="1525905" cy="826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Tasso agevolato del </a:t>
            </a:r>
            <a:r>
              <a:rPr sz="1050" i="1" spc="5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415263"/>
                </a:solidFill>
                <a:latin typeface="Arial"/>
                <a:cs typeface="Arial"/>
              </a:rPr>
              <a:t>mese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di </a:t>
            </a:r>
            <a:r>
              <a:rPr lang="it-IT" sz="1050" i="1" dirty="0">
                <a:solidFill>
                  <a:srgbClr val="415263"/>
                </a:solidFill>
                <a:latin typeface="Arial"/>
                <a:cs typeface="Arial"/>
              </a:rPr>
              <a:t>ottobre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 202</a:t>
            </a:r>
            <a:r>
              <a:rPr lang="it-IT" sz="1050" i="1" dirty="0">
                <a:solidFill>
                  <a:srgbClr val="415263"/>
                </a:solidFill>
                <a:latin typeface="Arial"/>
                <a:cs typeface="Arial"/>
              </a:rPr>
              <a:t>1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. </a:t>
            </a:r>
            <a:r>
              <a:rPr sz="1050" i="1" spc="-5" dirty="0">
                <a:solidFill>
                  <a:srgbClr val="415263"/>
                </a:solidFill>
                <a:latin typeface="Arial"/>
                <a:cs typeface="Arial"/>
              </a:rPr>
              <a:t>Il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 tasso è pari al 10% del </a:t>
            </a:r>
            <a:r>
              <a:rPr sz="1050" i="1" spc="5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tasso di </a:t>
            </a:r>
            <a:r>
              <a:rPr sz="1050" i="1" spc="-5" dirty="0">
                <a:solidFill>
                  <a:srgbClr val="415263"/>
                </a:solidFill>
                <a:latin typeface="Arial"/>
                <a:cs typeface="Arial"/>
              </a:rPr>
              <a:t>riferimento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UE, </a:t>
            </a:r>
            <a:r>
              <a:rPr sz="1050" i="1" spc="5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variabile</a:t>
            </a:r>
            <a:r>
              <a:rPr sz="1050" i="1" spc="-30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su</a:t>
            </a:r>
            <a:r>
              <a:rPr sz="1050" i="1" spc="-15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415263"/>
                </a:solidFill>
                <a:latin typeface="Arial"/>
                <a:cs typeface="Arial"/>
              </a:rPr>
              <a:t>base</a:t>
            </a:r>
            <a:r>
              <a:rPr sz="1050" i="1" spc="-20" dirty="0">
                <a:solidFill>
                  <a:srgbClr val="415263"/>
                </a:solidFill>
                <a:latin typeface="Arial"/>
                <a:cs typeface="Arial"/>
              </a:rPr>
              <a:t> </a:t>
            </a:r>
            <a:r>
              <a:rPr sz="1050" i="1" spc="-5" dirty="0" err="1">
                <a:solidFill>
                  <a:srgbClr val="415263"/>
                </a:solidFill>
                <a:latin typeface="Arial"/>
                <a:cs typeface="Arial"/>
              </a:rPr>
              <a:t>mensile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9541" y="819784"/>
            <a:ext cx="1054735" cy="449580"/>
          </a:xfrm>
          <a:prstGeom prst="rect">
            <a:avLst/>
          </a:prstGeom>
          <a:solidFill>
            <a:srgbClr val="009540"/>
          </a:solidFill>
        </p:spPr>
        <p:txBody>
          <a:bodyPr vert="horz" wrap="square" lIns="0" tIns="86995" rIns="0" bIns="0" rtlCol="0">
            <a:spAutoFit/>
          </a:bodyPr>
          <a:lstStyle/>
          <a:p>
            <a:pPr marL="140335" marR="132715" indent="180975">
              <a:lnSpc>
                <a:spcPts val="1080"/>
              </a:lnSpc>
              <a:spcBef>
                <a:spcPts val="685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Misure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straordina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083970" y="801077"/>
            <a:ext cx="9888830" cy="4609467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170"/>
              </a:spcBef>
            </a:pPr>
            <a:r>
              <a:rPr sz="1850" b="1" spc="5" dirty="0">
                <a:solidFill>
                  <a:srgbClr val="797979"/>
                </a:solidFill>
                <a:latin typeface="Arial"/>
                <a:cs typeface="Arial"/>
              </a:rPr>
              <a:t>Fiere</a:t>
            </a:r>
            <a:endParaRPr sz="1850" dirty="0">
              <a:latin typeface="Arial"/>
              <a:cs typeface="Arial"/>
            </a:endParaRPr>
          </a:p>
          <a:p>
            <a:pPr marL="95885" marR="5080">
              <a:lnSpc>
                <a:spcPct val="100000"/>
              </a:lnSpc>
              <a:spcBef>
                <a:spcPts val="894"/>
              </a:spcBef>
            </a:pPr>
            <a:r>
              <a:rPr sz="1600" b="1" spc="-15" dirty="0">
                <a:solidFill>
                  <a:srgbClr val="005292"/>
                </a:solidFill>
                <a:latin typeface="Arial"/>
                <a:cs typeface="Arial"/>
              </a:rPr>
              <a:t>L’impresa</a:t>
            </a:r>
            <a:r>
              <a:rPr sz="1600" b="1" spc="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05292"/>
                </a:solidFill>
                <a:latin typeface="Arial"/>
                <a:cs typeface="Arial"/>
              </a:rPr>
              <a:t>vuole</a:t>
            </a:r>
            <a:r>
              <a:rPr sz="1600" b="1" spc="5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partecipare</a:t>
            </a:r>
            <a:r>
              <a:rPr sz="1600" b="1" spc="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ad</a:t>
            </a:r>
            <a:r>
              <a:rPr sz="1600" b="1" spc="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una</a:t>
            </a:r>
            <a:r>
              <a:rPr sz="16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iniziativa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 promozionale,</a:t>
            </a:r>
            <a:r>
              <a:rPr sz="1600" b="1" spc="4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per diffondere</a:t>
            </a:r>
            <a:r>
              <a:rPr sz="1600" b="1" spc="4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il</a:t>
            </a:r>
            <a:r>
              <a:rPr sz="1600" b="1" spc="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proprio</a:t>
            </a:r>
            <a:r>
              <a:rPr sz="1600" b="1" spc="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marchio </a:t>
            </a:r>
            <a:r>
              <a:rPr sz="1600" b="1" spc="-43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e/o</a:t>
            </a:r>
            <a:r>
              <a:rPr sz="1600" b="1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prodotto</a:t>
            </a:r>
            <a:r>
              <a:rPr sz="1600" b="1" spc="3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in</a:t>
            </a:r>
            <a:r>
              <a:rPr sz="16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un Paese extra</a:t>
            </a:r>
            <a:r>
              <a:rPr sz="1600" b="1" spc="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UE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"/>
              <a:cs typeface="Arial"/>
            </a:endParaRPr>
          </a:p>
          <a:p>
            <a:pPr marR="125095" algn="ctr">
              <a:lnSpc>
                <a:spcPct val="100000"/>
              </a:lnSpc>
              <a:spcBef>
                <a:spcPts val="1085"/>
              </a:spcBef>
            </a:pP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A</a:t>
            </a:r>
            <a:r>
              <a:rPr sz="1300" b="1" spc="-6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5292"/>
                </a:solidFill>
                <a:latin typeface="Arial"/>
                <a:cs typeface="Arial"/>
              </a:rPr>
              <a:t>CHI</a:t>
            </a:r>
            <a:r>
              <a:rPr sz="13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È</a:t>
            </a:r>
            <a:r>
              <a:rPr sz="1300" b="1" spc="-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DEDICATO</a:t>
            </a:r>
            <a:endParaRPr sz="1300" dirty="0">
              <a:latin typeface="Arial"/>
              <a:cs typeface="Arial"/>
            </a:endParaRPr>
          </a:p>
          <a:p>
            <a:pPr marR="88265" algn="ctr">
              <a:lnSpc>
                <a:spcPct val="100000"/>
              </a:lnSpc>
              <a:spcBef>
                <a:spcPts val="240"/>
              </a:spcBef>
            </a:pPr>
            <a:r>
              <a:rPr lang="it-IT" sz="1300" spc="20" dirty="0">
                <a:solidFill>
                  <a:srgbClr val="797979"/>
                </a:solidFill>
                <a:latin typeface="Arial"/>
                <a:cs typeface="Arial"/>
              </a:rPr>
              <a:t>A tutte le PMI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Arial"/>
              <a:cs typeface="Arial"/>
            </a:endParaRPr>
          </a:p>
          <a:p>
            <a:pPr marR="125095" algn="ctr">
              <a:lnSpc>
                <a:spcPct val="100000"/>
              </a:lnSpc>
            </a:pPr>
            <a:r>
              <a:rPr lang="it-IT" sz="1300" b="1" spc="10" dirty="0">
                <a:solidFill>
                  <a:srgbClr val="005292"/>
                </a:solidFill>
                <a:latin typeface="Arial"/>
                <a:cs typeface="Arial"/>
              </a:rPr>
              <a:t>IMPORTO</a:t>
            </a:r>
            <a:r>
              <a:rPr lang="it-IT" sz="1300" b="1" spc="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lang="it-IT" sz="1300" b="1" spc="10" dirty="0">
                <a:solidFill>
                  <a:srgbClr val="005292"/>
                </a:solidFill>
                <a:latin typeface="Arial"/>
                <a:cs typeface="Arial"/>
              </a:rPr>
              <a:t>FINANZIABILE</a:t>
            </a:r>
            <a:endParaRPr lang="it-IT" sz="1300" dirty="0">
              <a:latin typeface="Arial"/>
              <a:cs typeface="Arial"/>
            </a:endParaRPr>
          </a:p>
          <a:p>
            <a:pPr marR="125095" algn="ctr">
              <a:lnSpc>
                <a:spcPct val="100000"/>
              </a:lnSpc>
            </a:pP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≤</a:t>
            </a:r>
            <a:r>
              <a:rPr lang="it-IT" sz="1300" b="1" spc="-20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€</a:t>
            </a:r>
            <a:r>
              <a:rPr lang="it-IT" sz="1300" b="1" spc="-3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150.000</a:t>
            </a:r>
            <a:endParaRPr lang="it-IT" sz="1300" dirty="0">
              <a:latin typeface="Arial"/>
              <a:cs typeface="Arial"/>
            </a:endParaRPr>
          </a:p>
          <a:p>
            <a:pPr marL="412115" algn="ctr">
              <a:lnSpc>
                <a:spcPct val="100000"/>
              </a:lnSpc>
              <a:spcBef>
                <a:spcPts val="340"/>
              </a:spcBef>
              <a:tabLst>
                <a:tab pos="504825" algn="l"/>
              </a:tabLst>
            </a:pP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≤</a:t>
            </a:r>
            <a:r>
              <a:rPr sz="1300" b="1" spc="2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9540"/>
                </a:solidFill>
                <a:latin typeface="Arial"/>
                <a:cs typeface="Arial"/>
              </a:rPr>
              <a:t>15%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del fatturato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dell’ultimo bilancio</a:t>
            </a:r>
            <a:r>
              <a:rPr sz="1300" spc="-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approvato</a:t>
            </a:r>
            <a:endParaRPr sz="13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Arial"/>
              <a:cs typeface="Arial"/>
            </a:endParaRPr>
          </a:p>
          <a:p>
            <a:pPr marR="345440" algn="ctr">
              <a:lnSpc>
                <a:spcPct val="100000"/>
              </a:lnSpc>
            </a:pP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SPESE</a:t>
            </a:r>
            <a:r>
              <a:rPr sz="1300" b="1" spc="-2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FINANZIABILI</a:t>
            </a:r>
            <a:endParaRPr sz="1300" dirty="0">
              <a:latin typeface="Arial"/>
              <a:cs typeface="Arial"/>
            </a:endParaRPr>
          </a:p>
          <a:p>
            <a:pPr marL="227329" marR="577215" indent="484505" algn="ctr">
              <a:lnSpc>
                <a:spcPct val="102800"/>
              </a:lnSpc>
              <a:spcBef>
                <a:spcPts val="295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spese per spazi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espositivi, allestimenti,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 personale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interno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ed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esterno,</a:t>
            </a:r>
            <a:r>
              <a:rPr sz="1300" spc="-2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attività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promozionali</a:t>
            </a:r>
            <a:r>
              <a:rPr sz="1300" spc="-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e </a:t>
            </a:r>
            <a:r>
              <a:rPr sz="1300" spc="-34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consulenze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legate</a:t>
            </a:r>
            <a:r>
              <a:rPr sz="1300" spc="-2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alla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partecipazione</a:t>
            </a:r>
            <a:r>
              <a:rPr sz="1300" spc="-3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una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300" spc="10" dirty="0">
                <a:solidFill>
                  <a:srgbClr val="797979"/>
                </a:solidFill>
                <a:latin typeface="Arial"/>
                <a:cs typeface="Arial"/>
              </a:rPr>
              <a:t>fiera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o</a:t>
            </a:r>
            <a:r>
              <a:rPr lang="it-IT" sz="1300" dirty="0">
                <a:latin typeface="Arial"/>
                <a:cs typeface="Arial"/>
              </a:rPr>
              <a:t>   </a:t>
            </a:r>
            <a:r>
              <a:rPr lang="it-IT" sz="1300" spc="15" dirty="0">
                <a:solidFill>
                  <a:srgbClr val="797979"/>
                </a:solidFill>
                <a:latin typeface="Arial"/>
                <a:cs typeface="Arial"/>
              </a:rPr>
              <a:t>mostra (anche virtuali)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 in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Paesi</a:t>
            </a:r>
            <a:r>
              <a:rPr sz="1300" spc="-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extra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UE</a:t>
            </a:r>
            <a:r>
              <a:rPr lang="it-IT" sz="1300" spc="15" dirty="0">
                <a:solidFill>
                  <a:srgbClr val="797979"/>
                </a:solidFill>
                <a:latin typeface="Arial"/>
                <a:cs typeface="Arial"/>
              </a:rPr>
              <a:t> ed in Italia, </a:t>
            </a:r>
            <a:r>
              <a:rPr lang="it-IT" sz="1300" spc="10" dirty="0">
                <a:solidFill>
                  <a:srgbClr val="797979"/>
                </a:solidFill>
                <a:latin typeface="Arial"/>
                <a:cs typeface="Arial"/>
              </a:rPr>
              <a:t>incluse le missioni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sistema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 dirty="0">
              <a:latin typeface="Arial"/>
              <a:cs typeface="Arial"/>
            </a:endParaRPr>
          </a:p>
          <a:p>
            <a:pPr marR="123825" algn="ctr">
              <a:lnSpc>
                <a:spcPct val="100000"/>
              </a:lnSpc>
            </a:pPr>
            <a:r>
              <a:rPr sz="1300" b="1" spc="-25" dirty="0">
                <a:solidFill>
                  <a:srgbClr val="005292"/>
                </a:solidFill>
                <a:latin typeface="Arial"/>
                <a:cs typeface="Arial"/>
              </a:rPr>
              <a:t>DURATA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DEL</a:t>
            </a:r>
            <a:r>
              <a:rPr sz="1300" b="1" spc="-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FINANZIAMENTO</a:t>
            </a:r>
            <a:endParaRPr sz="1300" dirty="0">
              <a:latin typeface="Arial"/>
              <a:cs typeface="Arial"/>
            </a:endParaRPr>
          </a:p>
          <a:p>
            <a:pPr marR="127635" algn="ctr">
              <a:lnSpc>
                <a:spcPct val="100000"/>
              </a:lnSpc>
              <a:spcBef>
                <a:spcPts val="240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4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anni,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cui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1</a:t>
            </a:r>
            <a:r>
              <a:rPr lang="it-IT" sz="1300" spc="15" dirty="0">
                <a:solidFill>
                  <a:srgbClr val="797979"/>
                </a:solidFill>
                <a:latin typeface="Arial"/>
                <a:cs typeface="Arial"/>
              </a:rPr>
              <a:t>2 mesi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preammortamento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1665" y="294893"/>
            <a:ext cx="4406900" cy="4318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Fiere</a:t>
            </a:r>
            <a:r>
              <a:rPr spc="-5" dirty="0"/>
              <a:t> </a:t>
            </a:r>
            <a:r>
              <a:rPr spc="5" dirty="0"/>
              <a:t>e</a:t>
            </a:r>
            <a:r>
              <a:rPr spc="-15" dirty="0"/>
              <a:t> </a:t>
            </a:r>
            <a:r>
              <a:rPr spc="5" dirty="0"/>
              <a:t>Inserimento </a:t>
            </a:r>
            <a:r>
              <a:rPr dirty="0"/>
              <a:t>Mercati</a:t>
            </a: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388" y="909416"/>
            <a:ext cx="342199" cy="34219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35549" y="2206153"/>
            <a:ext cx="472481" cy="34044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47936" y="3810000"/>
            <a:ext cx="338327" cy="33985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804579" y="4722113"/>
            <a:ext cx="243839" cy="356616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46304" y="6583219"/>
            <a:ext cx="151765" cy="17716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050" spc="5" dirty="0">
                <a:solidFill>
                  <a:srgbClr val="415063"/>
                </a:solidFill>
                <a:latin typeface="Arial"/>
                <a:cs typeface="Arial"/>
              </a:rPr>
              <a:t>3</a:t>
            </a:fld>
            <a:endParaRPr sz="1050">
              <a:latin typeface="Arial"/>
              <a:cs typeface="Arial"/>
            </a:endParaRPr>
          </a:p>
        </p:txBody>
      </p:sp>
      <p:pic>
        <p:nvPicPr>
          <p:cNvPr id="22" name="object 14">
            <a:extLst>
              <a:ext uri="{FF2B5EF4-FFF2-40B4-BE49-F238E27FC236}">
                <a16:creationId xmlns:a16="http://schemas.microsoft.com/office/drawing/2014/main" id="{73553199-4D3F-4F32-8664-98FE00DF4B1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718006" y="2948929"/>
            <a:ext cx="345948" cy="339851"/>
          </a:xfrm>
          <a:prstGeom prst="rect">
            <a:avLst/>
          </a:prstGeom>
        </p:spPr>
      </p:pic>
      <p:sp>
        <p:nvSpPr>
          <p:cNvPr id="28" name="object 2">
            <a:extLst>
              <a:ext uri="{FF2B5EF4-FFF2-40B4-BE49-F238E27FC236}">
                <a16:creationId xmlns:a16="http://schemas.microsoft.com/office/drawing/2014/main" id="{FC0BA3F8-26A2-404B-A123-1AD0938916C3}"/>
              </a:ext>
            </a:extLst>
          </p:cNvPr>
          <p:cNvSpPr/>
          <p:nvPr/>
        </p:nvSpPr>
        <p:spPr>
          <a:xfrm>
            <a:off x="7421881" y="5211623"/>
            <a:ext cx="1732914" cy="748665"/>
          </a:xfrm>
          <a:custGeom>
            <a:avLst/>
            <a:gdLst/>
            <a:ahLst/>
            <a:cxnLst/>
            <a:rect l="l" t="t" r="r" b="b"/>
            <a:pathLst>
              <a:path w="1732915" h="748665">
                <a:moveTo>
                  <a:pt x="1732788" y="0"/>
                </a:moveTo>
                <a:lnTo>
                  <a:pt x="0" y="0"/>
                </a:lnTo>
                <a:lnTo>
                  <a:pt x="0" y="748283"/>
                </a:lnTo>
                <a:lnTo>
                  <a:pt x="1732788" y="748283"/>
                </a:lnTo>
                <a:lnTo>
                  <a:pt x="1732788" y="0"/>
                </a:lnTo>
                <a:close/>
              </a:path>
            </a:pathLst>
          </a:custGeom>
          <a:solidFill>
            <a:srgbClr val="FFFDF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17">
            <a:extLst>
              <a:ext uri="{FF2B5EF4-FFF2-40B4-BE49-F238E27FC236}">
                <a16:creationId xmlns:a16="http://schemas.microsoft.com/office/drawing/2014/main" id="{FFC7E8C8-D125-4B3B-87EF-EB449E2024B6}"/>
              </a:ext>
            </a:extLst>
          </p:cNvPr>
          <p:cNvGrpSpPr/>
          <p:nvPr/>
        </p:nvGrpSpPr>
        <p:grpSpPr>
          <a:xfrm>
            <a:off x="3352800" y="5315370"/>
            <a:ext cx="5412740" cy="768985"/>
            <a:chOff x="6290183" y="5835053"/>
            <a:chExt cx="5412740" cy="768985"/>
          </a:xfrm>
        </p:grpSpPr>
        <p:sp>
          <p:nvSpPr>
            <p:cNvPr id="30" name="object 18">
              <a:extLst>
                <a:ext uri="{FF2B5EF4-FFF2-40B4-BE49-F238E27FC236}">
                  <a16:creationId xmlns:a16="http://schemas.microsoft.com/office/drawing/2014/main" id="{9BE3B9BB-E9E9-4EA7-A182-9105457156B0}"/>
                </a:ext>
              </a:extLst>
            </p:cNvPr>
            <p:cNvSpPr/>
            <p:nvPr/>
          </p:nvSpPr>
          <p:spPr>
            <a:xfrm>
              <a:off x="6579108" y="6077712"/>
              <a:ext cx="5120640" cy="523240"/>
            </a:xfrm>
            <a:custGeom>
              <a:avLst/>
              <a:gdLst/>
              <a:ahLst/>
              <a:cxnLst/>
              <a:rect l="l" t="t" r="r" b="b"/>
              <a:pathLst>
                <a:path w="5120640" h="523240">
                  <a:moveTo>
                    <a:pt x="5120640" y="0"/>
                  </a:moveTo>
                  <a:lnTo>
                    <a:pt x="0" y="0"/>
                  </a:lnTo>
                  <a:lnTo>
                    <a:pt x="0" y="522731"/>
                  </a:lnTo>
                  <a:lnTo>
                    <a:pt x="5120640" y="522731"/>
                  </a:lnTo>
                  <a:lnTo>
                    <a:pt x="5120640" y="0"/>
                  </a:lnTo>
                  <a:close/>
                </a:path>
              </a:pathLst>
            </a:custGeom>
            <a:solidFill>
              <a:srgbClr val="FFF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19">
              <a:extLst>
                <a:ext uri="{FF2B5EF4-FFF2-40B4-BE49-F238E27FC236}">
                  <a16:creationId xmlns:a16="http://schemas.microsoft.com/office/drawing/2014/main" id="{6759C47A-E753-4421-8889-514FAB961FA6}"/>
                </a:ext>
              </a:extLst>
            </p:cNvPr>
            <p:cNvSpPr/>
            <p:nvPr/>
          </p:nvSpPr>
          <p:spPr>
            <a:xfrm>
              <a:off x="6579108" y="6077712"/>
              <a:ext cx="5120640" cy="523240"/>
            </a:xfrm>
            <a:custGeom>
              <a:avLst/>
              <a:gdLst/>
              <a:ahLst/>
              <a:cxnLst/>
              <a:rect l="l" t="t" r="r" b="b"/>
              <a:pathLst>
                <a:path w="5120640" h="523240">
                  <a:moveTo>
                    <a:pt x="0" y="522731"/>
                  </a:moveTo>
                  <a:lnTo>
                    <a:pt x="5120640" y="522731"/>
                  </a:lnTo>
                  <a:lnTo>
                    <a:pt x="5120640" y="0"/>
                  </a:lnTo>
                  <a:lnTo>
                    <a:pt x="0" y="0"/>
                  </a:lnTo>
                  <a:lnTo>
                    <a:pt x="0" y="522731"/>
                  </a:lnTo>
                  <a:close/>
                </a:path>
              </a:pathLst>
            </a:custGeom>
            <a:ln w="6096">
              <a:solidFill>
                <a:srgbClr val="7979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20">
              <a:extLst>
                <a:ext uri="{FF2B5EF4-FFF2-40B4-BE49-F238E27FC236}">
                  <a16:creationId xmlns:a16="http://schemas.microsoft.com/office/drawing/2014/main" id="{818A2DE4-6680-4087-AA95-681749D77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90183" y="5835053"/>
              <a:ext cx="1058290" cy="644918"/>
            </a:xfrm>
            <a:prstGeom prst="rect">
              <a:avLst/>
            </a:prstGeom>
          </p:spPr>
        </p:pic>
      </p:grpSp>
      <p:sp>
        <p:nvSpPr>
          <p:cNvPr id="33" name="object 26">
            <a:extLst>
              <a:ext uri="{FF2B5EF4-FFF2-40B4-BE49-F238E27FC236}">
                <a16:creationId xmlns:a16="http://schemas.microsoft.com/office/drawing/2014/main" id="{159C7225-015A-4A83-B3A6-B074F56FF137}"/>
              </a:ext>
            </a:extLst>
          </p:cNvPr>
          <p:cNvSpPr txBox="1"/>
          <p:nvPr/>
        </p:nvSpPr>
        <p:spPr>
          <a:xfrm>
            <a:off x="4034155" y="5656483"/>
            <a:ext cx="4338320" cy="323807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 indent="633730">
              <a:lnSpc>
                <a:spcPct val="100000"/>
              </a:lnSpc>
              <a:spcBef>
                <a:spcPts val="5"/>
              </a:spcBef>
            </a:pP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ESENZIONE </a:t>
            </a:r>
            <a:r>
              <a:rPr sz="1050" b="1" spc="-5" dirty="0">
                <a:solidFill>
                  <a:srgbClr val="009540"/>
                </a:solidFill>
                <a:latin typeface="Arial"/>
                <a:cs typeface="Arial"/>
              </a:rPr>
              <a:t>DALLE </a:t>
            </a:r>
            <a:r>
              <a:rPr sz="1050" b="1" spc="-10" dirty="0">
                <a:solidFill>
                  <a:srgbClr val="009540"/>
                </a:solidFill>
                <a:latin typeface="Arial"/>
                <a:cs typeface="Arial"/>
              </a:rPr>
              <a:t>GARANZIE</a:t>
            </a:r>
            <a:endParaRPr lang="it-IT" sz="1050" b="1" spc="-10" dirty="0">
              <a:solidFill>
                <a:srgbClr val="009540"/>
              </a:solidFill>
              <a:latin typeface="Arial"/>
              <a:cs typeface="Arial"/>
            </a:endParaRPr>
          </a:p>
          <a:p>
            <a:pPr marL="12700" marR="5080" indent="633730">
              <a:lnSpc>
                <a:spcPct val="100000"/>
              </a:lnSpc>
              <a:spcBef>
                <a:spcPts val="5"/>
              </a:spcBef>
            </a:pPr>
            <a:r>
              <a:rPr sz="1050" b="1" spc="-5" dirty="0">
                <a:solidFill>
                  <a:srgbClr val="797979"/>
                </a:solidFill>
                <a:latin typeface="Arial"/>
                <a:cs typeface="Arial"/>
              </a:rPr>
              <a:t>COFINANZIAMENTO</a:t>
            </a:r>
            <a:r>
              <a:rPr sz="1050" b="1" spc="-4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050" b="1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009540"/>
                </a:solidFill>
                <a:latin typeface="Arial"/>
                <a:cs typeface="Arial"/>
              </a:rPr>
              <a:t>FONDO</a:t>
            </a:r>
            <a:r>
              <a:rPr sz="1050" b="1" spc="-3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PERDUTO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21665" y="817084"/>
            <a:ext cx="11681549" cy="4271939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850" b="1" spc="10" dirty="0">
                <a:solidFill>
                  <a:srgbClr val="797979"/>
                </a:solidFill>
                <a:latin typeface="Arial"/>
                <a:cs typeface="Arial"/>
              </a:rPr>
              <a:t>E-commerce</a:t>
            </a:r>
            <a:endParaRPr sz="1850" dirty="0">
              <a:latin typeface="Arial"/>
              <a:cs typeface="Arial"/>
            </a:endParaRPr>
          </a:p>
          <a:p>
            <a:pPr marL="19050" marR="5080">
              <a:lnSpc>
                <a:spcPct val="100000"/>
              </a:lnSpc>
              <a:spcBef>
                <a:spcPts val="665"/>
              </a:spcBef>
            </a:pPr>
            <a:r>
              <a:rPr sz="1600" b="1" spc="-15" dirty="0">
                <a:solidFill>
                  <a:srgbClr val="005292"/>
                </a:solidFill>
                <a:latin typeface="Arial"/>
                <a:cs typeface="Arial"/>
              </a:rPr>
              <a:t>L’impresa</a:t>
            </a:r>
            <a:r>
              <a:rPr sz="1600" b="1" spc="1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05292"/>
                </a:solidFill>
                <a:latin typeface="Arial"/>
                <a:cs typeface="Arial"/>
              </a:rPr>
              <a:t>vuole</a:t>
            </a:r>
            <a:r>
              <a:rPr sz="1600" b="1" spc="5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sviluppare</a:t>
            </a:r>
            <a:r>
              <a:rPr sz="1600" b="1" spc="5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il</a:t>
            </a:r>
            <a:r>
              <a:rPr sz="16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proprio</a:t>
            </a:r>
            <a:r>
              <a:rPr sz="1600" b="1" spc="2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commercio </a:t>
            </a:r>
            <a:r>
              <a:rPr sz="1600" b="1" spc="-43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digitale</a:t>
            </a:r>
            <a:r>
              <a:rPr sz="1600" b="1" spc="3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in</a:t>
            </a:r>
            <a:r>
              <a:rPr sz="16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Paesi</a:t>
            </a:r>
            <a:r>
              <a:rPr sz="1600" b="1" spc="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extra</a:t>
            </a:r>
            <a:r>
              <a:rPr sz="1600" b="1" spc="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UE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attraverso</a:t>
            </a:r>
            <a:r>
              <a:rPr sz="1600" b="1" spc="5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292"/>
                </a:solidFill>
                <a:latin typeface="Arial"/>
                <a:cs typeface="Arial"/>
              </a:rPr>
              <a:t>una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 piattaforma</a:t>
            </a:r>
            <a:r>
              <a:rPr sz="1600" b="1" spc="5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informatica</a:t>
            </a:r>
            <a:r>
              <a:rPr sz="1600" b="1" spc="4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propria</a:t>
            </a:r>
            <a:r>
              <a:rPr sz="1600" b="1" spc="2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un market </a:t>
            </a:r>
            <a:r>
              <a:rPr sz="1600" b="1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5292"/>
                </a:solidFill>
                <a:latin typeface="Arial"/>
                <a:cs typeface="Arial"/>
              </a:rPr>
              <a:t>place</a:t>
            </a:r>
            <a:endParaRPr sz="1600" dirty="0">
              <a:latin typeface="Arial"/>
              <a:cs typeface="Arial"/>
            </a:endParaRPr>
          </a:p>
          <a:p>
            <a:pPr marR="543560" algn="ctr">
              <a:lnSpc>
                <a:spcPct val="100000"/>
              </a:lnSpc>
              <a:spcBef>
                <a:spcPts val="900"/>
              </a:spcBef>
            </a:pP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A</a:t>
            </a:r>
            <a:r>
              <a:rPr sz="1300" b="1" spc="-6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5292"/>
                </a:solidFill>
                <a:latin typeface="Arial"/>
                <a:cs typeface="Arial"/>
              </a:rPr>
              <a:t>CHI</a:t>
            </a:r>
            <a:r>
              <a:rPr sz="13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È</a:t>
            </a:r>
            <a:r>
              <a:rPr sz="1300" b="1" spc="-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DEDICATO</a:t>
            </a:r>
            <a:endParaRPr sz="1300" dirty="0">
              <a:latin typeface="Arial"/>
              <a:cs typeface="Arial"/>
            </a:endParaRPr>
          </a:p>
          <a:p>
            <a:pPr marR="544830" algn="ctr">
              <a:lnSpc>
                <a:spcPct val="100000"/>
              </a:lnSpc>
              <a:spcBef>
                <a:spcPts val="240"/>
              </a:spcBef>
            </a:pPr>
            <a:r>
              <a:rPr sz="1300" spc="20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300" spc="-7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tutte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le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società</a:t>
            </a:r>
            <a:r>
              <a:rPr sz="1300" spc="-3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capitali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Arial"/>
              <a:cs typeface="Arial"/>
            </a:endParaRPr>
          </a:p>
          <a:p>
            <a:pPr marR="543560" algn="ctr">
              <a:lnSpc>
                <a:spcPct val="100000"/>
              </a:lnSpc>
            </a:pP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IMPORTO</a:t>
            </a:r>
            <a:r>
              <a:rPr sz="13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FINANZIABILE</a:t>
            </a:r>
            <a:endParaRPr lang="it-IT" sz="1300" dirty="0">
              <a:latin typeface="Arial"/>
              <a:cs typeface="Arial"/>
            </a:endParaRPr>
          </a:p>
          <a:p>
            <a:pPr marR="543560" algn="ctr">
              <a:lnSpc>
                <a:spcPct val="100000"/>
              </a:lnSpc>
            </a:pPr>
            <a:r>
              <a:rPr lang="it-IT" sz="1300" b="1" spc="20" dirty="0" err="1">
                <a:solidFill>
                  <a:srgbClr val="009540"/>
                </a:solidFill>
                <a:latin typeface="Arial"/>
                <a:cs typeface="Arial"/>
              </a:rPr>
              <a:t>min</a:t>
            </a:r>
            <a:r>
              <a:rPr lang="it-IT" sz="1300" b="1" spc="20" dirty="0">
                <a:solidFill>
                  <a:srgbClr val="009540"/>
                </a:solidFill>
                <a:latin typeface="Arial"/>
                <a:cs typeface="Arial"/>
              </a:rPr>
              <a:t> € 25.000,00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;</a:t>
            </a:r>
            <a:endParaRPr sz="1300" dirty="0">
              <a:latin typeface="Arial"/>
              <a:cs typeface="Arial"/>
            </a:endParaRPr>
          </a:p>
          <a:p>
            <a:pPr marL="2910840" lvl="6">
              <a:spcBef>
                <a:spcPts val="335"/>
              </a:spcBef>
              <a:tabLst>
                <a:tab pos="260350" algn="l"/>
              </a:tabLst>
            </a:pPr>
            <a:r>
              <a:rPr lang="it-IT" sz="1300" b="1" spc="20" dirty="0">
                <a:solidFill>
                  <a:srgbClr val="009540"/>
                </a:solidFill>
                <a:latin typeface="Arial"/>
                <a:cs typeface="Arial"/>
              </a:rPr>
              <a:t>                 </a:t>
            </a:r>
            <a:r>
              <a:rPr sz="1300" b="1" spc="20" dirty="0">
                <a:solidFill>
                  <a:srgbClr val="009540"/>
                </a:solidFill>
                <a:latin typeface="Arial"/>
                <a:cs typeface="Arial"/>
              </a:rPr>
              <a:t>max</a:t>
            </a:r>
            <a:r>
              <a:rPr sz="1300" b="1" spc="-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€</a:t>
            </a:r>
            <a:r>
              <a:rPr sz="1300" b="1" spc="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2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00.000,00</a:t>
            </a:r>
            <a:r>
              <a:rPr sz="1300" b="1" spc="-3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per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l’utilizzo</a:t>
            </a:r>
            <a:r>
              <a:rPr sz="1300" spc="-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un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market place</a:t>
            </a:r>
            <a:endParaRPr sz="1300" dirty="0">
              <a:latin typeface="Arial"/>
              <a:cs typeface="Arial"/>
            </a:endParaRPr>
          </a:p>
          <a:p>
            <a:pPr marL="3048000" lvl="7">
              <a:spcBef>
                <a:spcPts val="350"/>
              </a:spcBef>
              <a:tabLst>
                <a:tab pos="397510" algn="l"/>
              </a:tabLst>
            </a:pPr>
            <a:r>
              <a:rPr lang="it-IT" sz="1300" b="1" spc="20" dirty="0">
                <a:solidFill>
                  <a:srgbClr val="009540"/>
                </a:solidFill>
                <a:latin typeface="Arial"/>
                <a:cs typeface="Arial"/>
              </a:rPr>
              <a:t>                </a:t>
            </a:r>
            <a:r>
              <a:rPr sz="1300" b="1" spc="20" dirty="0">
                <a:solidFill>
                  <a:srgbClr val="009540"/>
                </a:solidFill>
                <a:latin typeface="Arial"/>
                <a:cs typeface="Arial"/>
              </a:rPr>
              <a:t>max</a:t>
            </a:r>
            <a:r>
              <a:rPr sz="1300" b="1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€</a:t>
            </a:r>
            <a:r>
              <a:rPr sz="1300" b="1" spc="10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30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0.000,00</a:t>
            </a:r>
            <a:r>
              <a:rPr sz="1300" b="1" spc="-30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per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una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piattaforma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propria</a:t>
            </a:r>
            <a:endParaRPr sz="1300" dirty="0">
              <a:latin typeface="Arial"/>
              <a:cs typeface="Arial"/>
            </a:endParaRPr>
          </a:p>
          <a:p>
            <a:pPr marL="3115309" lvl="8">
              <a:spcBef>
                <a:spcPts val="335"/>
              </a:spcBef>
              <a:tabLst>
                <a:tab pos="464820" algn="l"/>
              </a:tabLst>
            </a:pP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                 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≤</a:t>
            </a:r>
            <a:r>
              <a:rPr sz="1300" b="1" spc="2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9540"/>
                </a:solidFill>
                <a:latin typeface="Arial"/>
                <a:cs typeface="Arial"/>
              </a:rPr>
              <a:t>15%</a:t>
            </a:r>
            <a:r>
              <a:rPr sz="1300" b="1" spc="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del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fatturato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medio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lang="it-IT" sz="1300" spc="10" dirty="0">
                <a:solidFill>
                  <a:srgbClr val="797979"/>
                </a:solidFill>
                <a:latin typeface="Arial"/>
                <a:cs typeface="Arial"/>
              </a:rPr>
              <a:t>dell’ultimo biennio</a:t>
            </a:r>
          </a:p>
          <a:p>
            <a:pPr marR="469900" algn="ctr">
              <a:lnSpc>
                <a:spcPct val="100000"/>
              </a:lnSpc>
              <a:spcBef>
                <a:spcPts val="520"/>
              </a:spcBef>
            </a:pPr>
            <a:endParaRPr lang="it-IT" sz="900" b="1" spc="20" dirty="0">
              <a:solidFill>
                <a:srgbClr val="005292"/>
              </a:solidFill>
              <a:latin typeface="Arial"/>
              <a:cs typeface="Arial"/>
            </a:endParaRPr>
          </a:p>
          <a:p>
            <a:pPr marR="469900" algn="ctr">
              <a:lnSpc>
                <a:spcPct val="100000"/>
              </a:lnSpc>
              <a:spcBef>
                <a:spcPts val="520"/>
              </a:spcBef>
            </a:pP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SPESE</a:t>
            </a:r>
            <a:r>
              <a:rPr sz="1300" b="1" spc="-2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FINANZIABILI</a:t>
            </a:r>
            <a:endParaRPr sz="1300" dirty="0">
              <a:latin typeface="Arial"/>
              <a:cs typeface="Arial"/>
            </a:endParaRPr>
          </a:p>
          <a:p>
            <a:pPr marL="267970" marR="739140" indent="-635" algn="ctr">
              <a:lnSpc>
                <a:spcPct val="102800"/>
              </a:lnSpc>
              <a:spcBef>
                <a:spcPts val="295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Creazione e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sviluppo della piattaforma,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gestione/funzionamento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della</a:t>
            </a:r>
            <a:r>
              <a:rPr sz="1300" spc="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piattaforma</a:t>
            </a:r>
            <a:r>
              <a:rPr sz="1300" spc="2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/market </a:t>
            </a:r>
            <a:r>
              <a:rPr sz="1300" spc="-35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place,</a:t>
            </a:r>
            <a:r>
              <a:rPr sz="1300" spc="-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797979"/>
                </a:solidFill>
                <a:latin typeface="Arial"/>
                <a:cs typeface="Arial"/>
              </a:rPr>
              <a:t>spese</a:t>
            </a:r>
            <a:r>
              <a:rPr sz="1300" spc="-3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promozionali</a:t>
            </a:r>
            <a:r>
              <a:rPr sz="1300" spc="-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e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formazione</a:t>
            </a:r>
            <a:endParaRPr sz="1300" dirty="0">
              <a:latin typeface="Arial"/>
              <a:cs typeface="Arial"/>
            </a:endParaRPr>
          </a:p>
          <a:p>
            <a:pPr marR="469900" algn="ctr">
              <a:lnSpc>
                <a:spcPct val="100000"/>
              </a:lnSpc>
              <a:spcBef>
                <a:spcPts val="1320"/>
              </a:spcBef>
            </a:pPr>
            <a:r>
              <a:rPr sz="1300" b="1" spc="-25" dirty="0">
                <a:solidFill>
                  <a:srgbClr val="005292"/>
                </a:solidFill>
                <a:latin typeface="Arial"/>
                <a:cs typeface="Arial"/>
              </a:rPr>
              <a:t>DURATA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DEL</a:t>
            </a:r>
            <a:r>
              <a:rPr sz="1300" b="1" spc="-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FINANZIAMENTO</a:t>
            </a:r>
            <a:endParaRPr sz="1300" dirty="0">
              <a:latin typeface="Arial"/>
              <a:cs typeface="Arial"/>
            </a:endParaRPr>
          </a:p>
          <a:p>
            <a:pPr marR="470534" algn="ctr">
              <a:lnSpc>
                <a:spcPct val="100000"/>
              </a:lnSpc>
              <a:spcBef>
                <a:spcPts val="240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4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anni,</a:t>
            </a:r>
            <a:r>
              <a:rPr sz="1300" spc="-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cui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1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preammortamento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10287000" y="5715000"/>
            <a:ext cx="1732914" cy="748665"/>
          </a:xfrm>
          <a:custGeom>
            <a:avLst/>
            <a:gdLst/>
            <a:ahLst/>
            <a:cxnLst/>
            <a:rect l="l" t="t" r="r" b="b"/>
            <a:pathLst>
              <a:path w="1732915" h="748665">
                <a:moveTo>
                  <a:pt x="1732788" y="0"/>
                </a:moveTo>
                <a:lnTo>
                  <a:pt x="0" y="0"/>
                </a:lnTo>
                <a:lnTo>
                  <a:pt x="0" y="748283"/>
                </a:lnTo>
                <a:lnTo>
                  <a:pt x="1732788" y="748283"/>
                </a:lnTo>
                <a:lnTo>
                  <a:pt x="1732788" y="0"/>
                </a:lnTo>
                <a:close/>
              </a:path>
            </a:pathLst>
          </a:custGeom>
          <a:solidFill>
            <a:srgbClr val="FFFD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1665" y="294893"/>
            <a:ext cx="3145155" cy="4318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E-commerce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9464" y="2531419"/>
            <a:ext cx="472481" cy="34044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53457" y="3258312"/>
            <a:ext cx="338328" cy="34137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45837" y="4174429"/>
            <a:ext cx="345948" cy="33985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93784" y="4784978"/>
            <a:ext cx="243840" cy="35509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153457" y="1905000"/>
            <a:ext cx="324496" cy="303893"/>
          </a:xfrm>
          <a:prstGeom prst="rect">
            <a:avLst/>
          </a:prstGeom>
        </p:spPr>
      </p:pic>
      <p:sp>
        <p:nvSpPr>
          <p:cNvPr id="22" name="object 2">
            <a:extLst>
              <a:ext uri="{FF2B5EF4-FFF2-40B4-BE49-F238E27FC236}">
                <a16:creationId xmlns:a16="http://schemas.microsoft.com/office/drawing/2014/main" id="{FFDBAFF8-B7C1-4150-AA3D-6D841A746D1D}"/>
              </a:ext>
            </a:extLst>
          </p:cNvPr>
          <p:cNvSpPr/>
          <p:nvPr/>
        </p:nvSpPr>
        <p:spPr>
          <a:xfrm>
            <a:off x="7421881" y="5211623"/>
            <a:ext cx="1732914" cy="748665"/>
          </a:xfrm>
          <a:custGeom>
            <a:avLst/>
            <a:gdLst/>
            <a:ahLst/>
            <a:cxnLst/>
            <a:rect l="l" t="t" r="r" b="b"/>
            <a:pathLst>
              <a:path w="1732915" h="748665">
                <a:moveTo>
                  <a:pt x="1732788" y="0"/>
                </a:moveTo>
                <a:lnTo>
                  <a:pt x="0" y="0"/>
                </a:lnTo>
                <a:lnTo>
                  <a:pt x="0" y="748283"/>
                </a:lnTo>
                <a:lnTo>
                  <a:pt x="1732788" y="748283"/>
                </a:lnTo>
                <a:lnTo>
                  <a:pt x="1732788" y="0"/>
                </a:lnTo>
                <a:close/>
              </a:path>
            </a:pathLst>
          </a:custGeom>
          <a:solidFill>
            <a:srgbClr val="FFFDF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17">
            <a:extLst>
              <a:ext uri="{FF2B5EF4-FFF2-40B4-BE49-F238E27FC236}">
                <a16:creationId xmlns:a16="http://schemas.microsoft.com/office/drawing/2014/main" id="{216DEF87-8069-426C-8A6A-8D68CC729785}"/>
              </a:ext>
            </a:extLst>
          </p:cNvPr>
          <p:cNvGrpSpPr/>
          <p:nvPr/>
        </p:nvGrpSpPr>
        <p:grpSpPr>
          <a:xfrm>
            <a:off x="3352800" y="5315370"/>
            <a:ext cx="5412740" cy="768985"/>
            <a:chOff x="6290183" y="5835053"/>
            <a:chExt cx="5412740" cy="768985"/>
          </a:xfrm>
        </p:grpSpPr>
        <p:sp>
          <p:nvSpPr>
            <p:cNvPr id="24" name="object 18">
              <a:extLst>
                <a:ext uri="{FF2B5EF4-FFF2-40B4-BE49-F238E27FC236}">
                  <a16:creationId xmlns:a16="http://schemas.microsoft.com/office/drawing/2014/main" id="{0CC8CD61-D258-47B5-8600-A86A46D02AF6}"/>
                </a:ext>
              </a:extLst>
            </p:cNvPr>
            <p:cNvSpPr/>
            <p:nvPr/>
          </p:nvSpPr>
          <p:spPr>
            <a:xfrm>
              <a:off x="6579108" y="6077712"/>
              <a:ext cx="5120640" cy="523240"/>
            </a:xfrm>
            <a:custGeom>
              <a:avLst/>
              <a:gdLst/>
              <a:ahLst/>
              <a:cxnLst/>
              <a:rect l="l" t="t" r="r" b="b"/>
              <a:pathLst>
                <a:path w="5120640" h="523240">
                  <a:moveTo>
                    <a:pt x="5120640" y="0"/>
                  </a:moveTo>
                  <a:lnTo>
                    <a:pt x="0" y="0"/>
                  </a:lnTo>
                  <a:lnTo>
                    <a:pt x="0" y="522731"/>
                  </a:lnTo>
                  <a:lnTo>
                    <a:pt x="5120640" y="522731"/>
                  </a:lnTo>
                  <a:lnTo>
                    <a:pt x="5120640" y="0"/>
                  </a:lnTo>
                  <a:close/>
                </a:path>
              </a:pathLst>
            </a:custGeom>
            <a:solidFill>
              <a:srgbClr val="FFF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19">
              <a:extLst>
                <a:ext uri="{FF2B5EF4-FFF2-40B4-BE49-F238E27FC236}">
                  <a16:creationId xmlns:a16="http://schemas.microsoft.com/office/drawing/2014/main" id="{524E28BF-C8C0-48FB-ADCB-38C6E1B1D7AE}"/>
                </a:ext>
              </a:extLst>
            </p:cNvPr>
            <p:cNvSpPr/>
            <p:nvPr/>
          </p:nvSpPr>
          <p:spPr>
            <a:xfrm>
              <a:off x="6579108" y="6077712"/>
              <a:ext cx="5120640" cy="523240"/>
            </a:xfrm>
            <a:custGeom>
              <a:avLst/>
              <a:gdLst/>
              <a:ahLst/>
              <a:cxnLst/>
              <a:rect l="l" t="t" r="r" b="b"/>
              <a:pathLst>
                <a:path w="5120640" h="523240">
                  <a:moveTo>
                    <a:pt x="0" y="522731"/>
                  </a:moveTo>
                  <a:lnTo>
                    <a:pt x="5120640" y="522731"/>
                  </a:lnTo>
                  <a:lnTo>
                    <a:pt x="5120640" y="0"/>
                  </a:lnTo>
                  <a:lnTo>
                    <a:pt x="0" y="0"/>
                  </a:lnTo>
                  <a:lnTo>
                    <a:pt x="0" y="522731"/>
                  </a:lnTo>
                  <a:close/>
                </a:path>
              </a:pathLst>
            </a:custGeom>
            <a:ln w="6096">
              <a:solidFill>
                <a:srgbClr val="7979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0">
              <a:extLst>
                <a:ext uri="{FF2B5EF4-FFF2-40B4-BE49-F238E27FC236}">
                  <a16:creationId xmlns:a16="http://schemas.microsoft.com/office/drawing/2014/main" id="{FC6CB2F8-90E5-4A58-ADC8-CF3B47AB1CA3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90183" y="5835053"/>
              <a:ext cx="1058290" cy="644918"/>
            </a:xfrm>
            <a:prstGeom prst="rect">
              <a:avLst/>
            </a:prstGeom>
          </p:spPr>
        </p:pic>
      </p:grpSp>
      <p:sp>
        <p:nvSpPr>
          <p:cNvPr id="28" name="object 26">
            <a:extLst>
              <a:ext uri="{FF2B5EF4-FFF2-40B4-BE49-F238E27FC236}">
                <a16:creationId xmlns:a16="http://schemas.microsoft.com/office/drawing/2014/main" id="{CC911948-E5B6-4131-B949-BEDA3E6C10F5}"/>
              </a:ext>
            </a:extLst>
          </p:cNvPr>
          <p:cNvSpPr txBox="1"/>
          <p:nvPr/>
        </p:nvSpPr>
        <p:spPr>
          <a:xfrm>
            <a:off x="4034155" y="5656483"/>
            <a:ext cx="4338320" cy="323807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 indent="633730">
              <a:lnSpc>
                <a:spcPct val="100000"/>
              </a:lnSpc>
              <a:spcBef>
                <a:spcPts val="5"/>
              </a:spcBef>
            </a:pP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ESENZIONE </a:t>
            </a:r>
            <a:r>
              <a:rPr sz="1050" b="1" spc="-5" dirty="0">
                <a:solidFill>
                  <a:srgbClr val="009540"/>
                </a:solidFill>
                <a:latin typeface="Arial"/>
                <a:cs typeface="Arial"/>
              </a:rPr>
              <a:t>DALLE </a:t>
            </a:r>
            <a:r>
              <a:rPr sz="1050" b="1" spc="-10" dirty="0">
                <a:solidFill>
                  <a:srgbClr val="009540"/>
                </a:solidFill>
                <a:latin typeface="Arial"/>
                <a:cs typeface="Arial"/>
              </a:rPr>
              <a:t>GARANZIE</a:t>
            </a:r>
            <a:endParaRPr lang="it-IT" sz="1050" b="1" spc="-10" dirty="0">
              <a:solidFill>
                <a:srgbClr val="009540"/>
              </a:solidFill>
              <a:latin typeface="Arial"/>
              <a:cs typeface="Arial"/>
            </a:endParaRPr>
          </a:p>
          <a:p>
            <a:pPr marL="12700" marR="5080" indent="633730">
              <a:lnSpc>
                <a:spcPct val="100000"/>
              </a:lnSpc>
              <a:spcBef>
                <a:spcPts val="5"/>
              </a:spcBef>
            </a:pPr>
            <a:r>
              <a:rPr sz="1050" b="1" spc="-5" dirty="0">
                <a:solidFill>
                  <a:srgbClr val="797979"/>
                </a:solidFill>
                <a:latin typeface="Arial"/>
                <a:cs typeface="Arial"/>
              </a:rPr>
              <a:t>COFINANZIAMENTO</a:t>
            </a:r>
            <a:r>
              <a:rPr sz="1050" b="1" spc="-4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050" b="1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009540"/>
                </a:solidFill>
                <a:latin typeface="Arial"/>
                <a:cs typeface="Arial"/>
              </a:rPr>
              <a:t>FONDO</a:t>
            </a:r>
            <a:r>
              <a:rPr sz="1050" b="1" spc="-3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PERDUTO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8859" y="2811779"/>
            <a:ext cx="12700" cy="2880360"/>
          </a:xfrm>
          <a:custGeom>
            <a:avLst/>
            <a:gdLst/>
            <a:ahLst/>
            <a:cxnLst/>
            <a:rect l="l" t="t" r="r" b="b"/>
            <a:pathLst>
              <a:path w="12700" h="2880360">
                <a:moveTo>
                  <a:pt x="12192" y="0"/>
                </a:moveTo>
                <a:lnTo>
                  <a:pt x="0" y="0"/>
                </a:lnTo>
                <a:lnTo>
                  <a:pt x="0" y="2880004"/>
                </a:lnTo>
                <a:lnTo>
                  <a:pt x="12192" y="2880004"/>
                </a:lnTo>
                <a:lnTo>
                  <a:pt x="12192" y="0"/>
                </a:lnTo>
                <a:close/>
              </a:path>
            </a:pathLst>
          </a:custGeom>
          <a:solidFill>
            <a:srgbClr val="0052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06194" y="1668907"/>
            <a:ext cx="84442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it-IT" sz="2400" b="1" spc="-20" dirty="0">
                <a:solidFill>
                  <a:srgbClr val="005292"/>
                </a:solidFill>
                <a:latin typeface="Arial"/>
                <a:cs typeface="Arial"/>
              </a:rPr>
              <a:t>Transizione Digitale ed Ecologica delle PMI con vocazione internazionale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6775" y="3358306"/>
            <a:ext cx="472481" cy="34044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908175" y="3270936"/>
            <a:ext cx="3397885" cy="459036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330"/>
              </a:spcBef>
            </a:pP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A</a:t>
            </a:r>
            <a:r>
              <a:rPr sz="1300" b="1" spc="-6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5292"/>
                </a:solidFill>
                <a:latin typeface="Arial"/>
                <a:cs typeface="Arial"/>
              </a:rPr>
              <a:t>CHI</a:t>
            </a:r>
            <a:r>
              <a:rPr sz="1300" b="1" spc="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È</a:t>
            </a:r>
            <a:r>
              <a:rPr sz="1300" b="1" spc="-1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DEDICATO</a:t>
            </a:r>
            <a:endParaRPr sz="1300" dirty="0">
              <a:latin typeface="Arial"/>
              <a:cs typeface="Arial"/>
            </a:endParaRPr>
          </a:p>
          <a:p>
            <a:pPr marL="12065" marR="5080" algn="ctr">
              <a:lnSpc>
                <a:spcPct val="102299"/>
              </a:lnSpc>
              <a:spcBef>
                <a:spcPts val="204"/>
              </a:spcBef>
            </a:pP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All</a:t>
            </a:r>
            <a:r>
              <a:rPr lang="it-IT" sz="1300" spc="10" dirty="0">
                <a:solidFill>
                  <a:srgbClr val="797979"/>
                </a:solidFill>
                <a:latin typeface="Arial"/>
                <a:cs typeface="Arial"/>
              </a:rPr>
              <a:t>e </a:t>
            </a:r>
            <a:r>
              <a:rPr lang="it-IT" sz="1300" spc="15" dirty="0">
                <a:solidFill>
                  <a:srgbClr val="797979"/>
                </a:solidFill>
                <a:latin typeface="Arial"/>
                <a:cs typeface="Arial"/>
              </a:rPr>
              <a:t>società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lang="it-IT" sz="1300" spc="10" dirty="0">
                <a:solidFill>
                  <a:srgbClr val="797979"/>
                </a:solidFill>
                <a:latin typeface="Arial"/>
                <a:cs typeface="Arial"/>
              </a:rPr>
              <a:t> capitali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5879" y="4421174"/>
            <a:ext cx="3562985" cy="91440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430"/>
              </a:spcBef>
            </a:pP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OBIETTIVO</a:t>
            </a:r>
            <a:endParaRPr sz="1300">
              <a:latin typeface="Arial"/>
              <a:cs typeface="Arial"/>
            </a:endParaRPr>
          </a:p>
          <a:p>
            <a:pPr marL="12700" marR="5080" algn="ctr">
              <a:lnSpc>
                <a:spcPct val="102699"/>
              </a:lnSpc>
              <a:spcBef>
                <a:spcPts val="290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raggiungimento/miglioramento</a:t>
            </a:r>
            <a:r>
              <a:rPr sz="1300" spc="-5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o</a:t>
            </a:r>
            <a:r>
              <a:rPr sz="1300" spc="-2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mantenimento </a:t>
            </a:r>
            <a:r>
              <a:rPr sz="1300" spc="-35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del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livello di solidità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patrimoniale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(patrimonio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netto/attivo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immobilizzato)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25308" y="3270936"/>
            <a:ext cx="2273300" cy="906658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330"/>
              </a:spcBef>
            </a:pP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IMPORTO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FINANZIABILE</a:t>
            </a:r>
            <a:endParaRPr sz="1300" dirty="0">
              <a:latin typeface="Arial"/>
              <a:cs typeface="Arial"/>
            </a:endParaRPr>
          </a:p>
          <a:p>
            <a:pPr marL="642620">
              <a:lnSpc>
                <a:spcPct val="100000"/>
              </a:lnSpc>
              <a:spcBef>
                <a:spcPts val="240"/>
              </a:spcBef>
              <a:tabLst>
                <a:tab pos="735330" algn="l"/>
              </a:tabLst>
            </a:pP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≤</a:t>
            </a:r>
            <a:r>
              <a:rPr sz="1300" b="1" spc="-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€</a:t>
            </a:r>
            <a:r>
              <a:rPr sz="1300" b="1" spc="-2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3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00.000</a:t>
            </a:r>
            <a:endParaRPr sz="1300" dirty="0">
              <a:latin typeface="Arial"/>
              <a:cs typeface="Arial"/>
            </a:endParaRPr>
          </a:p>
          <a:p>
            <a:pPr marL="12699">
              <a:lnSpc>
                <a:spcPct val="100000"/>
              </a:lnSpc>
              <a:spcBef>
                <a:spcPts val="340"/>
              </a:spcBef>
              <a:tabLst>
                <a:tab pos="104139" algn="l"/>
              </a:tabLst>
            </a:pP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≤</a:t>
            </a:r>
            <a:r>
              <a:rPr sz="1300" b="1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300" b="1" spc="20" dirty="0">
                <a:solidFill>
                  <a:srgbClr val="009540"/>
                </a:solidFill>
                <a:latin typeface="Arial"/>
                <a:cs typeface="Arial"/>
              </a:rPr>
              <a:t>25</a:t>
            </a:r>
            <a:r>
              <a:rPr sz="1300" b="1" spc="20" dirty="0">
                <a:solidFill>
                  <a:srgbClr val="009540"/>
                </a:solidFill>
                <a:latin typeface="Arial"/>
                <a:cs typeface="Arial"/>
              </a:rPr>
              <a:t>%</a:t>
            </a:r>
            <a:r>
              <a:rPr sz="1300" b="1" spc="-1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300" b="1" spc="15" dirty="0">
                <a:solidFill>
                  <a:srgbClr val="009540"/>
                </a:solidFill>
                <a:latin typeface="Arial"/>
                <a:cs typeface="Arial"/>
              </a:rPr>
              <a:t>de</a:t>
            </a:r>
            <a:r>
              <a:rPr lang="it-IT" sz="1300" b="1" spc="15" dirty="0">
                <a:solidFill>
                  <a:srgbClr val="009540"/>
                </a:solidFill>
                <a:latin typeface="Arial"/>
                <a:cs typeface="Arial"/>
              </a:rPr>
              <a:t>i ricavi medi degli ultimi 2 anni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98232" y="4433366"/>
            <a:ext cx="2726690" cy="4826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30"/>
              </a:spcBef>
            </a:pPr>
            <a:r>
              <a:rPr sz="1300" b="1" spc="-25" dirty="0">
                <a:solidFill>
                  <a:srgbClr val="005292"/>
                </a:solidFill>
                <a:latin typeface="Arial"/>
                <a:cs typeface="Arial"/>
              </a:rPr>
              <a:t>DURATA</a:t>
            </a:r>
            <a:r>
              <a:rPr sz="1300" b="1" spc="-5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005292"/>
                </a:solidFill>
                <a:latin typeface="Arial"/>
                <a:cs typeface="Arial"/>
              </a:rPr>
              <a:t>DEL</a:t>
            </a:r>
            <a:r>
              <a:rPr sz="1300" b="1" spc="-20" dirty="0">
                <a:solidFill>
                  <a:srgbClr val="005292"/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rgbClr val="005292"/>
                </a:solidFill>
                <a:latin typeface="Arial"/>
                <a:cs typeface="Arial"/>
              </a:rPr>
              <a:t>FINANZIAMENTO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6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anni,</a:t>
            </a:r>
            <a:r>
              <a:rPr sz="1300" spc="-1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cui</a:t>
            </a:r>
            <a:r>
              <a:rPr sz="1300" spc="-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2</a:t>
            </a:r>
            <a:r>
              <a:rPr sz="130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0" dirty="0">
                <a:solidFill>
                  <a:srgbClr val="797979"/>
                </a:solidFill>
                <a:latin typeface="Arial"/>
                <a:cs typeface="Arial"/>
              </a:rPr>
              <a:t>di</a:t>
            </a:r>
            <a:r>
              <a:rPr sz="1300" spc="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797979"/>
                </a:solidFill>
                <a:latin typeface="Arial"/>
                <a:cs typeface="Arial"/>
              </a:rPr>
              <a:t>preammortamento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5832" y="4578096"/>
            <a:ext cx="246887" cy="35661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7544" y="3351276"/>
            <a:ext cx="338327" cy="33985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47944" y="4600955"/>
            <a:ext cx="339851" cy="341375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21665" y="294893"/>
            <a:ext cx="3354070" cy="4318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Patrimonializzazione</a:t>
            </a: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6259" y="1754123"/>
            <a:ext cx="600456" cy="600455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3564635" y="5859779"/>
            <a:ext cx="5120640" cy="521334"/>
          </a:xfrm>
          <a:custGeom>
            <a:avLst/>
            <a:gdLst/>
            <a:ahLst/>
            <a:cxnLst/>
            <a:rect l="l" t="t" r="r" b="b"/>
            <a:pathLst>
              <a:path w="5120640" h="521335">
                <a:moveTo>
                  <a:pt x="0" y="521208"/>
                </a:moveTo>
                <a:lnTo>
                  <a:pt x="5120640" y="521208"/>
                </a:lnTo>
                <a:lnTo>
                  <a:pt x="5120640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ln w="6096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956430" y="5945225"/>
            <a:ext cx="433832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373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ESENZIONE </a:t>
            </a:r>
            <a:r>
              <a:rPr sz="1050" b="1" spc="-5">
                <a:solidFill>
                  <a:srgbClr val="009540"/>
                </a:solidFill>
                <a:latin typeface="Arial"/>
                <a:cs typeface="Arial"/>
              </a:rPr>
              <a:t>DALLE </a:t>
            </a:r>
            <a:r>
              <a:rPr sz="1050" b="1" spc="-10">
                <a:solidFill>
                  <a:srgbClr val="009540"/>
                </a:solidFill>
                <a:latin typeface="Arial"/>
                <a:cs typeface="Arial"/>
              </a:rPr>
              <a:t>GARANZIE</a:t>
            </a:r>
            <a:r>
              <a:rPr lang="it-IT" sz="1050" b="1" spc="-1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lang="it-IT" sz="1050" b="1">
                <a:solidFill>
                  <a:srgbClr val="797979"/>
                </a:solidFill>
                <a:latin typeface="Arial"/>
                <a:cs typeface="Arial"/>
              </a:rPr>
              <a:t>FINO </a:t>
            </a:r>
            <a:endParaRPr lang="it-IT" sz="1050" b="1" dirty="0">
              <a:solidFill>
                <a:srgbClr val="797979"/>
              </a:solidFill>
              <a:latin typeface="Arial"/>
              <a:cs typeface="Arial"/>
            </a:endParaRPr>
          </a:p>
          <a:p>
            <a:pPr marL="12700" marR="5080" indent="633730">
              <a:lnSpc>
                <a:spcPct val="100000"/>
              </a:lnSpc>
              <a:spcBef>
                <a:spcPts val="105"/>
              </a:spcBef>
            </a:pPr>
            <a:r>
              <a:rPr sz="1050" b="1" spc="-5" dirty="0">
                <a:solidFill>
                  <a:srgbClr val="797979"/>
                </a:solidFill>
                <a:latin typeface="Arial"/>
                <a:cs typeface="Arial"/>
              </a:rPr>
              <a:t>COFINANZIAMENTO</a:t>
            </a:r>
            <a:r>
              <a:rPr sz="1050" b="1" spc="-40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797979"/>
                </a:solidFill>
                <a:latin typeface="Arial"/>
                <a:cs typeface="Arial"/>
              </a:rPr>
              <a:t>A</a:t>
            </a:r>
            <a:r>
              <a:rPr sz="1050" b="1" spc="15" dirty="0">
                <a:solidFill>
                  <a:srgbClr val="797979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009540"/>
                </a:solidFill>
                <a:latin typeface="Arial"/>
                <a:cs typeface="Arial"/>
              </a:rPr>
              <a:t>FONDO</a:t>
            </a:r>
            <a:r>
              <a:rPr sz="1050" b="1" spc="-35" dirty="0">
                <a:solidFill>
                  <a:srgbClr val="00954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9540"/>
                </a:solidFill>
                <a:latin typeface="Arial"/>
                <a:cs typeface="Arial"/>
              </a:rPr>
              <a:t>PERDUTO</a:t>
            </a:r>
            <a:endParaRPr sz="1050" dirty="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58641" y="5574665"/>
            <a:ext cx="1058291" cy="6448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687</Words>
  <Application>Microsoft Office PowerPoint</Application>
  <PresentationFormat>Widescreen</PresentationFormat>
  <Paragraphs>78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Finanziamenti Agevolati e misure straordinarie</vt:lpstr>
      <vt:lpstr>Finanziamenti agevolati per l’internazionalizzazione: tre soluzioni sul nuovo PNRR</vt:lpstr>
      <vt:lpstr>Fiere e Inserimento Mercati</vt:lpstr>
      <vt:lpstr>E-commerce</vt:lpstr>
      <vt:lpstr>Patrimonializzazione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Products and services for the international expansion  of enterprises</dc:title>
  <dc:creator>Ferrero, Cristina</dc:creator>
  <cp:lastModifiedBy>Riva Vladi</cp:lastModifiedBy>
  <cp:revision>46</cp:revision>
  <dcterms:created xsi:type="dcterms:W3CDTF">2021-05-04T15:29:57Z</dcterms:created>
  <dcterms:modified xsi:type="dcterms:W3CDTF">2021-10-04T14:42:02Z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2021-05-04T00:00:00Z</vt:filetime>
  </property>
</Properties>
</file>