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2"/>
  </p:notesMasterIdLst>
  <p:handoutMasterIdLst>
    <p:handoutMasterId r:id="rId23"/>
  </p:handoutMasterIdLst>
  <p:sldIdLst>
    <p:sldId id="256" r:id="rId2"/>
    <p:sldId id="309" r:id="rId3"/>
    <p:sldId id="329" r:id="rId4"/>
    <p:sldId id="347" r:id="rId5"/>
    <p:sldId id="260" r:id="rId6"/>
    <p:sldId id="348" r:id="rId7"/>
    <p:sldId id="349" r:id="rId8"/>
    <p:sldId id="350" r:id="rId9"/>
    <p:sldId id="351" r:id="rId10"/>
    <p:sldId id="310" r:id="rId11"/>
    <p:sldId id="311" r:id="rId12"/>
    <p:sldId id="352" r:id="rId13"/>
    <p:sldId id="341" r:id="rId14"/>
    <p:sldId id="320" r:id="rId15"/>
    <p:sldId id="303" r:id="rId16"/>
    <p:sldId id="263" r:id="rId17"/>
    <p:sldId id="264" r:id="rId18"/>
    <p:sldId id="337" r:id="rId19"/>
    <p:sldId id="308" r:id="rId20"/>
    <p:sldId id="289" r:id="rId21"/>
  </p:sldIdLst>
  <p:sldSz cx="12192000" cy="6858000"/>
  <p:notesSz cx="6669088" cy="97536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KE Fintan (TRADE-EXT)" initials="BF"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2D5EC1"/>
    <a:srgbClr val="BDDEFF"/>
    <a:srgbClr val="006FB4"/>
    <a:srgbClr val="3166CF"/>
    <a:srgbClr val="00CC00"/>
    <a:srgbClr val="3E6FD2"/>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40" autoAdjust="0"/>
    <p:restoredTop sz="85749" autoAdjust="0"/>
  </p:normalViewPr>
  <p:slideViewPr>
    <p:cSldViewPr>
      <p:cViewPr varScale="1">
        <p:scale>
          <a:sx n="75" d="100"/>
          <a:sy n="75" d="100"/>
        </p:scale>
        <p:origin x="523" y="106"/>
      </p:cViewPr>
      <p:guideLst>
        <p:guide orient="horz" pos="2160"/>
        <p:guide pos="3840"/>
      </p:guideLst>
    </p:cSldViewPr>
  </p:slideViewPr>
  <p:outlineViewPr>
    <p:cViewPr>
      <p:scale>
        <a:sx n="33" d="100"/>
        <a:sy n="33" d="100"/>
      </p:scale>
      <p:origin x="0" y="2934"/>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et1.cec.eu.int\TRADE\G\2\verbupa\1_TRADE_G2\20%20stat%20requests\190905%20ms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Sheet2!$A$2</c:f>
          <c:strCache>
            <c:ptCount val="1"/>
            <c:pt idx="0">
              <c:v>Total EU28 trade with Mercosur 2008-2018</c:v>
            </c:pt>
          </c:strCache>
        </c:strRef>
      </c:tx>
      <c:layout>
        <c:manualLayout>
          <c:xMode val="edge"/>
          <c:yMode val="edge"/>
          <c:x val="0.18692478986729139"/>
          <c:y val="4.4092152714773097E-2"/>
        </c:manualLayout>
      </c:layout>
      <c:overlay val="0"/>
      <c:spPr>
        <a:noFill/>
        <a:ln>
          <a:noFill/>
        </a:ln>
        <a:effectLst/>
      </c:spPr>
      <c:txPr>
        <a:bodyPr rot="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3.1135972314783163E-2"/>
          <c:y val="2.8711219586712588E-2"/>
          <c:w val="0.94612322937439608"/>
          <c:h val="0.83926420456206619"/>
        </c:manualLayout>
      </c:layout>
      <c:lineChart>
        <c:grouping val="standard"/>
        <c:varyColors val="0"/>
        <c:ser>
          <c:idx val="0"/>
          <c:order val="0"/>
          <c:tx>
            <c:strRef>
              <c:f>Sheet2!$A$4</c:f>
              <c:strCache>
                <c:ptCount val="1"/>
                <c:pt idx="0">
                  <c:v> EU28 Imports</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Sheet2!$B$3:$L$3</c:f>
              <c:numCache>
                <c:formatCode>0</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Sheet2!$B$4:$L$4</c:f>
              <c:numCache>
                <c:formatCode>#,##0</c:formatCode>
                <c:ptCount val="11"/>
                <c:pt idx="0">
                  <c:v>48.329429662999999</c:v>
                </c:pt>
                <c:pt idx="1">
                  <c:v>35.561815598999999</c:v>
                </c:pt>
                <c:pt idx="2">
                  <c:v>45.288714699000003</c:v>
                </c:pt>
                <c:pt idx="3">
                  <c:v>53.170849292999996</c:v>
                </c:pt>
                <c:pt idx="4">
                  <c:v>50.165577224000003</c:v>
                </c:pt>
                <c:pt idx="5">
                  <c:v>43.943986401000004</c:v>
                </c:pt>
                <c:pt idx="6">
                  <c:v>41.237288558000003</c:v>
                </c:pt>
                <c:pt idx="7">
                  <c:v>41.888828674999999</c:v>
                </c:pt>
                <c:pt idx="8">
                  <c:v>40.634592048999998</c:v>
                </c:pt>
                <c:pt idx="9">
                  <c:v>42.009830213000001</c:v>
                </c:pt>
                <c:pt idx="10">
                  <c:v>42.566659677000004</c:v>
                </c:pt>
              </c:numCache>
            </c:numRef>
          </c:val>
          <c:smooth val="0"/>
          <c:extLst>
            <c:ext xmlns:c16="http://schemas.microsoft.com/office/drawing/2014/chart" uri="{C3380CC4-5D6E-409C-BE32-E72D297353CC}">
              <c16:uniqueId val="{00000000-41C6-4B72-8D33-84CEF3076E8E}"/>
            </c:ext>
          </c:extLst>
        </c:ser>
        <c:ser>
          <c:idx val="1"/>
          <c:order val="1"/>
          <c:tx>
            <c:strRef>
              <c:f>Sheet2!$A$5</c:f>
              <c:strCache>
                <c:ptCount val="1"/>
                <c:pt idx="0">
                  <c:v> EU28 Exports</c:v>
                </c:pt>
              </c:strCache>
            </c:strRef>
          </c:tx>
          <c:spPr>
            <a:ln w="38100" cap="rnd">
              <a:solidFill>
                <a:schemeClr val="accent2"/>
              </a:solidFill>
              <a:round/>
            </a:ln>
            <a:effectLst/>
          </c:spPr>
          <c:marker>
            <c:symbol val="none"/>
          </c:marker>
          <c:dLbls>
            <c:dLbl>
              <c:idx val="4"/>
              <c:delete val="1"/>
              <c:extLst>
                <c:ext xmlns:c15="http://schemas.microsoft.com/office/drawing/2012/chart" uri="{CE6537A1-D6FC-4f65-9D91-7224C49458BB}"/>
                <c:ext xmlns:c16="http://schemas.microsoft.com/office/drawing/2014/chart" uri="{C3380CC4-5D6E-409C-BE32-E72D297353CC}">
                  <c16:uniqueId val="{00000001-41C6-4B72-8D33-84CEF3076E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Sheet2!$B$3:$L$3</c:f>
              <c:numCache>
                <c:formatCode>0</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Sheet2!$B$5:$L$5</c:f>
              <c:numCache>
                <c:formatCode>#,##0</c:formatCode>
                <c:ptCount val="11"/>
                <c:pt idx="0">
                  <c:v>33.443721736999997</c:v>
                </c:pt>
                <c:pt idx="1">
                  <c:v>27.277106475</c:v>
                </c:pt>
                <c:pt idx="2">
                  <c:v>40.327245144000003</c:v>
                </c:pt>
                <c:pt idx="3">
                  <c:v>45.873420614000004</c:v>
                </c:pt>
                <c:pt idx="4">
                  <c:v>50.365239848999998</c:v>
                </c:pt>
                <c:pt idx="5">
                  <c:v>52.144226578000001</c:v>
                </c:pt>
                <c:pt idx="6">
                  <c:v>47.452640944000002</c:v>
                </c:pt>
                <c:pt idx="7">
                  <c:v>46.242948424999994</c:v>
                </c:pt>
                <c:pt idx="8">
                  <c:v>41.653116883000003</c:v>
                </c:pt>
                <c:pt idx="9">
                  <c:v>44.336050343000004</c:v>
                </c:pt>
                <c:pt idx="10">
                  <c:v>45.028909828000003</c:v>
                </c:pt>
              </c:numCache>
            </c:numRef>
          </c:val>
          <c:smooth val="0"/>
          <c:extLst>
            <c:ext xmlns:c16="http://schemas.microsoft.com/office/drawing/2014/chart" uri="{C3380CC4-5D6E-409C-BE32-E72D297353CC}">
              <c16:uniqueId val="{00000002-41C6-4B72-8D33-84CEF3076E8E}"/>
            </c:ext>
          </c:extLst>
        </c:ser>
        <c:dLbls>
          <c:dLblPos val="ctr"/>
          <c:showLegendKey val="0"/>
          <c:showVal val="1"/>
          <c:showCatName val="0"/>
          <c:showSerName val="0"/>
          <c:showPercent val="0"/>
          <c:showBubbleSize val="0"/>
        </c:dLbls>
        <c:smooth val="0"/>
        <c:axId val="102410496"/>
        <c:axId val="104935424"/>
      </c:lineChart>
      <c:catAx>
        <c:axId val="1024104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04935424"/>
        <c:crosses val="autoZero"/>
        <c:auto val="1"/>
        <c:lblAlgn val="ctr"/>
        <c:lblOffset val="100"/>
        <c:noMultiLvlLbl val="0"/>
      </c:catAx>
      <c:valAx>
        <c:axId val="104935424"/>
        <c:scaling>
          <c:orientation val="minMax"/>
          <c:max val="60"/>
          <c:min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billion euro</a:t>
                </a:r>
              </a:p>
            </c:rich>
          </c:tx>
          <c:layout>
            <c:manualLayout>
              <c:xMode val="edge"/>
              <c:yMode val="edge"/>
              <c:x val="4.1139110240410864E-2"/>
              <c:y val="0.25288894320729594"/>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410496"/>
        <c:crosses val="autoZero"/>
        <c:crossBetween val="between"/>
      </c:valAx>
      <c:spPr>
        <a:noFill/>
        <a:ln>
          <a:noFill/>
        </a:ln>
        <a:effectLst/>
      </c:spPr>
    </c:plotArea>
    <c:legend>
      <c:legendPos val="t"/>
      <c:layout>
        <c:manualLayout>
          <c:xMode val="edge"/>
          <c:yMode val="edge"/>
          <c:x val="0.29235374459686803"/>
          <c:y val="0.70095266281147606"/>
          <c:w val="0.62129221458975048"/>
          <c:h val="0.109209639082281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Sheet2!$A$43</c:f>
          <c:strCache>
            <c:ptCount val="1"/>
            <c:pt idx="0">
              <c:v>EU28 trade with Mercosur 2018 by country (% of total)</c:v>
            </c:pt>
          </c:strCache>
        </c:strRef>
      </c:tx>
      <c:layout>
        <c:manualLayout>
          <c:xMode val="edge"/>
          <c:yMode val="edge"/>
          <c:x val="0.10105266081546495"/>
          <c:y val="3.3069242306410396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Sheet2!$L$30</c:f>
              <c:strCache>
                <c:ptCount val="1"/>
                <c:pt idx="0">
                  <c:v>2018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12-4885-838A-05DAEE783A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12-4885-838A-05DAEE783A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12-4885-838A-05DAEE783A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12-4885-838A-05DAEE783AE3}"/>
              </c:ext>
            </c:extLst>
          </c:dPt>
          <c:dLbls>
            <c:dLbl>
              <c:idx val="0"/>
              <c:layout>
                <c:manualLayout>
                  <c:x val="-2.385568270192201E-2"/>
                  <c:y val="-3.984851356385243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B12-4885-838A-05DAEE783AE3}"/>
                </c:ext>
              </c:extLst>
            </c:dLbl>
            <c:dLbl>
              <c:idx val="1"/>
              <c:layout>
                <c:manualLayout>
                  <c:x val="1.444819623216468E-2"/>
                  <c:y val="-7.139811262800867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B12-4885-838A-05DAEE783AE3}"/>
                </c:ext>
              </c:extLst>
            </c:dLbl>
            <c:dLbl>
              <c:idx val="2"/>
              <c:layout>
                <c:manualLayout>
                  <c:x val="6.5078483343120608E-2"/>
                  <c:y val="-6.061867308861106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CB12-4885-838A-05DAEE783AE3}"/>
                </c:ext>
              </c:extLst>
            </c:dLbl>
            <c:dLbl>
              <c:idx val="3"/>
              <c:layout>
                <c:manualLayout>
                  <c:x val="3.5951957718983511E-2"/>
                  <c:y val="5.1415855754589457E-2"/>
                </c:manualLayout>
              </c:layout>
              <c:tx>
                <c:rich>
                  <a:bodyPr/>
                  <a:lstStyle/>
                  <a:p>
                    <a:fld id="{F4133CCD-AE2C-4794-8415-52AEC2E5F0AC}" type="CATEGORYNAME">
                      <a:rPr lang="en-US"/>
                      <a:pPr/>
                      <a:t>[CATEGORY NAME]</a:t>
                    </a:fld>
                    <a:r>
                      <a:rPr lang="en-US"/>
                      <a:t>
</a:t>
                    </a:r>
                    <a:fld id="{0E8AE521-FBE4-485E-A392-EBE89E0109BB}" type="PERCENTAGE">
                      <a:rPr lang="en-US"/>
                      <a:pPr/>
                      <a:t>[PERCENTAGE]</a:t>
                    </a:fld>
                    <a:endParaRPr lang="en-US"/>
                  </a:p>
                </c:rich>
              </c:tx>
              <c:dLblPos val="bestFit"/>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CB12-4885-838A-05DAEE783A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Sheet2!$A$45:$A$48</c:f>
              <c:strCache>
                <c:ptCount val="4"/>
                <c:pt idx="0">
                  <c:v>Brazil</c:v>
                </c:pt>
                <c:pt idx="1">
                  <c:v>Argentina</c:v>
                </c:pt>
                <c:pt idx="2">
                  <c:v>Uruguay</c:v>
                </c:pt>
                <c:pt idx="3">
                  <c:v>Paraguay</c:v>
                </c:pt>
              </c:strCache>
            </c:strRef>
          </c:cat>
          <c:val>
            <c:numRef>
              <c:f>Sheet2!$L$45:$L$48</c:f>
              <c:numCache>
                <c:formatCode>#,##0</c:formatCode>
                <c:ptCount val="4"/>
                <c:pt idx="0">
                  <c:v>65312.785504999993</c:v>
                </c:pt>
                <c:pt idx="1">
                  <c:v>17718.592671999999</c:v>
                </c:pt>
                <c:pt idx="2">
                  <c:v>3125.6333690000001</c:v>
                </c:pt>
                <c:pt idx="3">
                  <c:v>1438.5579589999998</c:v>
                </c:pt>
              </c:numCache>
            </c:numRef>
          </c:val>
          <c:extLst>
            <c:ext xmlns:c16="http://schemas.microsoft.com/office/drawing/2014/chart" uri="{C3380CC4-5D6E-409C-BE32-E72D297353CC}">
              <c16:uniqueId val="{00000008-CB12-4885-838A-05DAEE783AE3}"/>
            </c:ext>
          </c:extLst>
        </c:ser>
        <c:dLbls>
          <c:dLblPos val="ctr"/>
          <c:showLegendKey val="0"/>
          <c:showVal val="0"/>
          <c:showCatName val="0"/>
          <c:showSerName val="0"/>
          <c:showPercent val="1"/>
          <c:showBubbleSize val="0"/>
          <c:showLeaderLines val="1"/>
        </c:dLbls>
        <c:firstSliceAng val="12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services!$M$37</c:f>
          <c:strCache>
            <c:ptCount val="1"/>
            <c:pt idx="0">
              <c:v>Total EU28 services trade with Mercosur 2010-2017</c:v>
            </c:pt>
          </c:strCache>
        </c:strRef>
      </c:tx>
      <c:layout>
        <c:manualLayout>
          <c:xMode val="edge"/>
          <c:yMode val="edge"/>
          <c:x val="0.1741543557565140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2380562051371E-2"/>
          <c:y val="3.8881622580656021E-2"/>
          <c:w val="0.94612322937439608"/>
          <c:h val="0.85504467757550751"/>
        </c:manualLayout>
      </c:layout>
      <c:lineChart>
        <c:grouping val="standard"/>
        <c:varyColors val="0"/>
        <c:ser>
          <c:idx val="0"/>
          <c:order val="0"/>
          <c:tx>
            <c:strRef>
              <c:f>services!$M$39</c:f>
              <c:strCache>
                <c:ptCount val="1"/>
                <c:pt idx="0">
                  <c:v>EU28 imports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services!$N$38:$U$38</c:f>
              <c:strCache>
                <c:ptCount val="8"/>
                <c:pt idx="0">
                  <c:v>2010</c:v>
                </c:pt>
                <c:pt idx="1">
                  <c:v>2011</c:v>
                </c:pt>
                <c:pt idx="2">
                  <c:v>2012</c:v>
                </c:pt>
                <c:pt idx="3">
                  <c:v>2013</c:v>
                </c:pt>
                <c:pt idx="4">
                  <c:v>2014</c:v>
                </c:pt>
                <c:pt idx="5">
                  <c:v>2015</c:v>
                </c:pt>
                <c:pt idx="6">
                  <c:v>2016</c:v>
                </c:pt>
                <c:pt idx="7">
                  <c:v>2017</c:v>
                </c:pt>
              </c:strCache>
            </c:strRef>
          </c:cat>
          <c:val>
            <c:numRef>
              <c:f>services!$N$39:$U$39</c:f>
              <c:numCache>
                <c:formatCode>#,##0</c:formatCode>
                <c:ptCount val="8"/>
                <c:pt idx="0">
                  <c:v>8.7215000000000007</c:v>
                </c:pt>
                <c:pt idx="1">
                  <c:v>9.4529999999999994</c:v>
                </c:pt>
                <c:pt idx="2">
                  <c:v>9.6341999999999981</c:v>
                </c:pt>
                <c:pt idx="3">
                  <c:v>8.9981000000000009</c:v>
                </c:pt>
                <c:pt idx="4">
                  <c:v>9.5676000000000005</c:v>
                </c:pt>
                <c:pt idx="5">
                  <c:v>11.4735</c:v>
                </c:pt>
                <c:pt idx="6">
                  <c:v>10.621799999999999</c:v>
                </c:pt>
                <c:pt idx="7">
                  <c:v>11.103299999999999</c:v>
                </c:pt>
              </c:numCache>
            </c:numRef>
          </c:val>
          <c:smooth val="0"/>
          <c:extLst>
            <c:ext xmlns:c16="http://schemas.microsoft.com/office/drawing/2014/chart" uri="{C3380CC4-5D6E-409C-BE32-E72D297353CC}">
              <c16:uniqueId val="{00000000-6A1E-4A83-B969-5446063F620D}"/>
            </c:ext>
          </c:extLst>
        </c:ser>
        <c:ser>
          <c:idx val="1"/>
          <c:order val="1"/>
          <c:tx>
            <c:strRef>
              <c:f>services!$M$40</c:f>
              <c:strCache>
                <c:ptCount val="1"/>
                <c:pt idx="0">
                  <c:v>EU28 exports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services!$N$38:$U$38</c:f>
              <c:strCache>
                <c:ptCount val="8"/>
                <c:pt idx="0">
                  <c:v>2010</c:v>
                </c:pt>
                <c:pt idx="1">
                  <c:v>2011</c:v>
                </c:pt>
                <c:pt idx="2">
                  <c:v>2012</c:v>
                </c:pt>
                <c:pt idx="3">
                  <c:v>2013</c:v>
                </c:pt>
                <c:pt idx="4">
                  <c:v>2014</c:v>
                </c:pt>
                <c:pt idx="5">
                  <c:v>2015</c:v>
                </c:pt>
                <c:pt idx="6">
                  <c:v>2016</c:v>
                </c:pt>
                <c:pt idx="7">
                  <c:v>2017</c:v>
                </c:pt>
              </c:strCache>
            </c:strRef>
          </c:cat>
          <c:val>
            <c:numRef>
              <c:f>services!$N$40:$U$40</c:f>
              <c:numCache>
                <c:formatCode>#,##0</c:formatCode>
                <c:ptCount val="8"/>
                <c:pt idx="0">
                  <c:v>18.6861</c:v>
                </c:pt>
                <c:pt idx="1">
                  <c:v>21.2485</c:v>
                </c:pt>
                <c:pt idx="2">
                  <c:v>20.764700000000001</c:v>
                </c:pt>
                <c:pt idx="3">
                  <c:v>20.525299999999998</c:v>
                </c:pt>
                <c:pt idx="4">
                  <c:v>20.826000000000001</c:v>
                </c:pt>
                <c:pt idx="5">
                  <c:v>21.983400000000003</c:v>
                </c:pt>
                <c:pt idx="6">
                  <c:v>20.235400000000002</c:v>
                </c:pt>
                <c:pt idx="7">
                  <c:v>22.875</c:v>
                </c:pt>
              </c:numCache>
            </c:numRef>
          </c:val>
          <c:smooth val="0"/>
          <c:extLst>
            <c:ext xmlns:c16="http://schemas.microsoft.com/office/drawing/2014/chart" uri="{C3380CC4-5D6E-409C-BE32-E72D297353CC}">
              <c16:uniqueId val="{00000001-6A1E-4A83-B969-5446063F620D}"/>
            </c:ext>
          </c:extLst>
        </c:ser>
        <c:dLbls>
          <c:dLblPos val="ctr"/>
          <c:showLegendKey val="0"/>
          <c:showVal val="1"/>
          <c:showCatName val="0"/>
          <c:showSerName val="0"/>
          <c:showPercent val="0"/>
          <c:showBubbleSize val="0"/>
        </c:dLbls>
        <c:smooth val="0"/>
        <c:axId val="57501184"/>
        <c:axId val="57502720"/>
      </c:lineChart>
      <c:catAx>
        <c:axId val="5750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02720"/>
        <c:crosses val="autoZero"/>
        <c:auto val="1"/>
        <c:lblAlgn val="ctr"/>
        <c:lblOffset val="100"/>
        <c:noMultiLvlLbl val="0"/>
      </c:catAx>
      <c:valAx>
        <c:axId val="57502720"/>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billion euro</a:t>
                </a:r>
              </a:p>
            </c:rich>
          </c:tx>
          <c:layout>
            <c:manualLayout>
              <c:xMode val="edge"/>
              <c:yMode val="edge"/>
              <c:x val="1.0663020908287248E-2"/>
              <c:y val="0.3759903715801384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01184"/>
        <c:crosses val="autoZero"/>
        <c:crossBetween val="between"/>
      </c:valAx>
      <c:spPr>
        <a:noFill/>
        <a:ln>
          <a:noFill/>
        </a:ln>
        <a:effectLst/>
      </c:spPr>
    </c:plotArea>
    <c:legend>
      <c:legendPos val="b"/>
      <c:layout>
        <c:manualLayout>
          <c:xMode val="edge"/>
          <c:yMode val="edge"/>
          <c:x val="0.2286898677924675"/>
          <c:y val="0.82663156474677424"/>
          <c:w val="0.54262026441506495"/>
          <c:h val="0.143133699430222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65D4D-9790-4E47-8E31-E6728C2D09E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38050B91-6E09-4746-B875-775FF5B15B9C}">
      <dgm:prSet/>
      <dgm:spPr/>
      <dgm:t>
        <a:bodyPr/>
        <a:lstStyle/>
        <a:p>
          <a:pPr algn="l" rtl="0"/>
          <a:r>
            <a:rPr lang="en-US" dirty="0" smtClean="0">
              <a:solidFill>
                <a:schemeClr val="accent6">
                  <a:lumMod val="60000"/>
                  <a:lumOff val="40000"/>
                </a:schemeClr>
              </a:solidFill>
            </a:rPr>
            <a:t>I </a:t>
          </a:r>
          <a:r>
            <a:rPr lang="en-US" dirty="0" err="1" smtClean="0">
              <a:solidFill>
                <a:schemeClr val="accent6">
                  <a:lumMod val="60000"/>
                  <a:lumOff val="40000"/>
                </a:schemeClr>
              </a:solidFill>
            </a:rPr>
            <a:t>dazi</a:t>
          </a:r>
          <a:r>
            <a:rPr lang="en-US" dirty="0" smtClean="0">
              <a:solidFill>
                <a:schemeClr val="accent6">
                  <a:lumMod val="60000"/>
                  <a:lumOff val="40000"/>
                </a:schemeClr>
              </a:solidFill>
            </a:rPr>
            <a:t> </a:t>
          </a:r>
          <a:r>
            <a:rPr lang="en-US" dirty="0" err="1" smtClean="0">
              <a:solidFill>
                <a:schemeClr val="accent6">
                  <a:lumMod val="60000"/>
                  <a:lumOff val="40000"/>
                </a:schemeClr>
              </a:solidFill>
            </a:rPr>
            <a:t>verranno</a:t>
          </a:r>
          <a:r>
            <a:rPr lang="en-US" dirty="0" smtClean="0">
              <a:solidFill>
                <a:schemeClr val="accent6">
                  <a:lumMod val="60000"/>
                  <a:lumOff val="40000"/>
                </a:schemeClr>
              </a:solidFill>
            </a:rPr>
            <a:t> </a:t>
          </a:r>
          <a:r>
            <a:rPr lang="en-US" dirty="0" err="1" smtClean="0">
              <a:solidFill>
                <a:schemeClr val="accent6">
                  <a:lumMod val="60000"/>
                  <a:lumOff val="40000"/>
                </a:schemeClr>
              </a:solidFill>
            </a:rPr>
            <a:t>progressivamente</a:t>
          </a:r>
          <a:r>
            <a:rPr lang="en-US" dirty="0" smtClean="0">
              <a:solidFill>
                <a:schemeClr val="accent6">
                  <a:lumMod val="60000"/>
                  <a:lumOff val="40000"/>
                </a:schemeClr>
              </a:solidFill>
            </a:rPr>
            <a:t> </a:t>
          </a:r>
          <a:r>
            <a:rPr lang="en-US" dirty="0" err="1" smtClean="0">
              <a:solidFill>
                <a:schemeClr val="accent6">
                  <a:lumMod val="60000"/>
                  <a:lumOff val="40000"/>
                </a:schemeClr>
              </a:solidFill>
            </a:rPr>
            <a:t>eliminati</a:t>
          </a:r>
          <a:endParaRPr lang="fr-BE" dirty="0">
            <a:solidFill>
              <a:schemeClr val="accent6">
                <a:lumMod val="60000"/>
                <a:lumOff val="40000"/>
              </a:schemeClr>
            </a:solidFill>
          </a:endParaRPr>
        </a:p>
      </dgm:t>
    </dgm:pt>
    <dgm:pt modelId="{7960A90F-F213-4E7A-9471-500E7E52196D}" type="parTrans" cxnId="{37C4D88A-0383-4E81-96B4-BCCFD2E30189}">
      <dgm:prSet/>
      <dgm:spPr/>
      <dgm:t>
        <a:bodyPr/>
        <a:lstStyle/>
        <a:p>
          <a:endParaRPr lang="en-US"/>
        </a:p>
      </dgm:t>
    </dgm:pt>
    <dgm:pt modelId="{925C6FEC-7B86-49E2-8E7C-244624201C4C}" type="sibTrans" cxnId="{37C4D88A-0383-4E81-96B4-BCCFD2E30189}">
      <dgm:prSet/>
      <dgm:spPr/>
      <dgm:t>
        <a:bodyPr/>
        <a:lstStyle/>
        <a:p>
          <a:endParaRPr lang="en-US"/>
        </a:p>
      </dgm:t>
    </dgm:pt>
    <dgm:pt modelId="{BEC1A785-A012-4C4A-854E-49E0B7A2BFF4}">
      <dgm:prSet/>
      <dgm:spPr/>
      <dgm:t>
        <a:bodyPr/>
        <a:lstStyle/>
        <a:p>
          <a:pPr rtl="0"/>
          <a:r>
            <a:rPr lang="en-US" dirty="0" smtClean="0">
              <a:solidFill>
                <a:schemeClr val="accent6">
                  <a:lumMod val="60000"/>
                  <a:lumOff val="40000"/>
                </a:schemeClr>
              </a:solidFill>
            </a:rPr>
            <a:t>Procedure </a:t>
          </a:r>
          <a:r>
            <a:rPr lang="en-US" dirty="0" err="1" smtClean="0">
              <a:solidFill>
                <a:schemeClr val="accent6">
                  <a:lumMod val="60000"/>
                  <a:lumOff val="40000"/>
                </a:schemeClr>
              </a:solidFill>
            </a:rPr>
            <a:t>semplificate</a:t>
          </a:r>
          <a:endParaRPr lang="fr-BE" dirty="0">
            <a:solidFill>
              <a:schemeClr val="accent6">
                <a:lumMod val="60000"/>
                <a:lumOff val="40000"/>
              </a:schemeClr>
            </a:solidFill>
          </a:endParaRPr>
        </a:p>
      </dgm:t>
    </dgm:pt>
    <dgm:pt modelId="{5DE61C05-3A05-4189-A9BC-3F3E62E33B13}" type="parTrans" cxnId="{CC29DA2B-32FF-4CC8-94EC-57F226A74C90}">
      <dgm:prSet/>
      <dgm:spPr/>
      <dgm:t>
        <a:bodyPr/>
        <a:lstStyle/>
        <a:p>
          <a:endParaRPr lang="en-US"/>
        </a:p>
      </dgm:t>
    </dgm:pt>
    <dgm:pt modelId="{93A03163-3692-4DDF-AA2C-DA0DDD0115C7}" type="sibTrans" cxnId="{CC29DA2B-32FF-4CC8-94EC-57F226A74C90}">
      <dgm:prSet/>
      <dgm:spPr/>
      <dgm:t>
        <a:bodyPr/>
        <a:lstStyle/>
        <a:p>
          <a:endParaRPr lang="en-US"/>
        </a:p>
      </dgm:t>
    </dgm:pt>
    <dgm:pt modelId="{247D7EB2-969E-4184-989F-C80C48588608}">
      <dgm:prSet/>
      <dgm:spPr/>
      <dgm:t>
        <a:bodyPr/>
        <a:lstStyle/>
        <a:p>
          <a:pPr algn="l" rtl="0"/>
          <a:r>
            <a:rPr lang="en-US" dirty="0" err="1" smtClean="0">
              <a:solidFill>
                <a:schemeClr val="accent6">
                  <a:lumMod val="60000"/>
                  <a:lumOff val="40000"/>
                </a:schemeClr>
              </a:solidFill>
            </a:rPr>
            <a:t>Trattamento</a:t>
          </a:r>
          <a:r>
            <a:rPr lang="en-US" dirty="0" smtClean="0">
              <a:solidFill>
                <a:schemeClr val="accent6">
                  <a:lumMod val="60000"/>
                  <a:lumOff val="40000"/>
                </a:schemeClr>
              </a:solidFill>
            </a:rPr>
            <a:t> </a:t>
          </a:r>
          <a:r>
            <a:rPr lang="en-US" dirty="0" err="1" smtClean="0">
              <a:solidFill>
                <a:schemeClr val="accent6">
                  <a:lumMod val="60000"/>
                  <a:lumOff val="40000"/>
                </a:schemeClr>
              </a:solidFill>
            </a:rPr>
            <a:t>equo</a:t>
          </a:r>
          <a:r>
            <a:rPr lang="en-US" dirty="0" smtClean="0">
              <a:solidFill>
                <a:schemeClr val="accent6">
                  <a:lumMod val="60000"/>
                  <a:lumOff val="40000"/>
                </a:schemeClr>
              </a:solidFill>
            </a:rPr>
            <a:t> per </a:t>
          </a:r>
          <a:r>
            <a:rPr lang="en-US" dirty="0" err="1" smtClean="0">
              <a:solidFill>
                <a:schemeClr val="accent6">
                  <a:lumMod val="60000"/>
                  <a:lumOff val="40000"/>
                </a:schemeClr>
              </a:solidFill>
            </a:rPr>
            <a:t>gli</a:t>
          </a:r>
          <a:r>
            <a:rPr lang="en-US" dirty="0" smtClean="0">
              <a:solidFill>
                <a:schemeClr val="accent6">
                  <a:lumMod val="60000"/>
                  <a:lumOff val="40000"/>
                </a:schemeClr>
              </a:solidFill>
            </a:rPr>
            <a:t> </a:t>
          </a:r>
          <a:r>
            <a:rPr lang="en-US" dirty="0" err="1" smtClean="0">
              <a:solidFill>
                <a:schemeClr val="accent6">
                  <a:lumMod val="60000"/>
                  <a:lumOff val="40000"/>
                </a:schemeClr>
              </a:solidFill>
            </a:rPr>
            <a:t>investitori</a:t>
          </a:r>
          <a:r>
            <a:rPr lang="en-US" dirty="0" smtClean="0">
              <a:solidFill>
                <a:schemeClr val="accent6">
                  <a:lumMod val="60000"/>
                  <a:lumOff val="40000"/>
                </a:schemeClr>
              </a:solidFill>
            </a:rPr>
            <a:t> e le </a:t>
          </a:r>
          <a:r>
            <a:rPr lang="en-US" dirty="0" err="1" smtClean="0">
              <a:solidFill>
                <a:schemeClr val="accent6">
                  <a:lumMod val="60000"/>
                  <a:lumOff val="40000"/>
                </a:schemeClr>
              </a:solidFill>
            </a:rPr>
            <a:t>aziende</a:t>
          </a:r>
          <a:r>
            <a:rPr lang="en-US" dirty="0" smtClean="0">
              <a:solidFill>
                <a:schemeClr val="accent6">
                  <a:lumMod val="60000"/>
                  <a:lumOff val="40000"/>
                </a:schemeClr>
              </a:solidFill>
            </a:rPr>
            <a:t> </a:t>
          </a:r>
          <a:r>
            <a:rPr lang="en-US" dirty="0" err="1" smtClean="0">
              <a:solidFill>
                <a:schemeClr val="accent6">
                  <a:lumMod val="60000"/>
                  <a:lumOff val="40000"/>
                </a:schemeClr>
              </a:solidFill>
            </a:rPr>
            <a:t>italiane</a:t>
          </a:r>
          <a:r>
            <a:rPr lang="en-US" dirty="0" smtClean="0">
              <a:solidFill>
                <a:schemeClr val="accent6">
                  <a:lumMod val="60000"/>
                  <a:lumOff val="40000"/>
                </a:schemeClr>
              </a:solidFill>
            </a:rPr>
            <a:t> </a:t>
          </a:r>
          <a:endParaRPr lang="fr-BE" dirty="0">
            <a:solidFill>
              <a:schemeClr val="accent6">
                <a:lumMod val="60000"/>
                <a:lumOff val="40000"/>
              </a:schemeClr>
            </a:solidFill>
          </a:endParaRPr>
        </a:p>
      </dgm:t>
    </dgm:pt>
    <dgm:pt modelId="{A0CFB001-598A-4C3C-AA65-080AAB21DA68}" type="parTrans" cxnId="{DD7CAFC7-1F37-466F-BA64-DE7B9F73B565}">
      <dgm:prSet/>
      <dgm:spPr/>
      <dgm:t>
        <a:bodyPr/>
        <a:lstStyle/>
        <a:p>
          <a:endParaRPr lang="en-US"/>
        </a:p>
      </dgm:t>
    </dgm:pt>
    <dgm:pt modelId="{97827E74-9008-4BAC-A879-85835E70154B}" type="sibTrans" cxnId="{DD7CAFC7-1F37-466F-BA64-DE7B9F73B565}">
      <dgm:prSet/>
      <dgm:spPr/>
      <dgm:t>
        <a:bodyPr/>
        <a:lstStyle/>
        <a:p>
          <a:endParaRPr lang="en-US"/>
        </a:p>
      </dgm:t>
    </dgm:pt>
    <dgm:pt modelId="{B0FF0608-87C7-4355-BA3F-CD67D2D830D1}">
      <dgm:prSet/>
      <dgm:spPr/>
      <dgm:t>
        <a:bodyPr/>
        <a:lstStyle/>
        <a:p>
          <a:pPr algn="l" rtl="0"/>
          <a:r>
            <a:rPr lang="en-US" dirty="0" smtClean="0">
              <a:solidFill>
                <a:schemeClr val="accent6">
                  <a:lumMod val="60000"/>
                  <a:lumOff val="40000"/>
                </a:schemeClr>
              </a:solidFill>
            </a:rPr>
            <a:t>Un </a:t>
          </a:r>
          <a:r>
            <a:rPr lang="en-US" dirty="0" err="1" smtClean="0">
              <a:solidFill>
                <a:schemeClr val="accent6">
                  <a:lumMod val="60000"/>
                  <a:lumOff val="40000"/>
                </a:schemeClr>
              </a:solidFill>
            </a:rPr>
            <a:t>accesso</a:t>
          </a:r>
          <a:r>
            <a:rPr lang="en-US" dirty="0" smtClean="0">
              <a:solidFill>
                <a:schemeClr val="accent6">
                  <a:lumMod val="60000"/>
                  <a:lumOff val="40000"/>
                </a:schemeClr>
              </a:solidFill>
            </a:rPr>
            <a:t> ad un </a:t>
          </a:r>
          <a:r>
            <a:rPr lang="en-US" dirty="0" err="1" smtClean="0">
              <a:solidFill>
                <a:schemeClr val="accent6">
                  <a:lumMod val="60000"/>
                  <a:lumOff val="40000"/>
                </a:schemeClr>
              </a:solidFill>
            </a:rPr>
            <a:t>maggior</a:t>
          </a:r>
          <a:r>
            <a:rPr lang="en-US" dirty="0" smtClean="0">
              <a:solidFill>
                <a:schemeClr val="accent6">
                  <a:lumMod val="60000"/>
                  <a:lumOff val="40000"/>
                </a:schemeClr>
              </a:solidFill>
            </a:rPr>
            <a:t> </a:t>
          </a:r>
          <a:r>
            <a:rPr lang="en-US" dirty="0" err="1" smtClean="0">
              <a:solidFill>
                <a:schemeClr val="accent6">
                  <a:lumMod val="60000"/>
                  <a:lumOff val="40000"/>
                </a:schemeClr>
              </a:solidFill>
            </a:rPr>
            <a:t>numero</a:t>
          </a:r>
          <a:r>
            <a:rPr lang="en-US" dirty="0" smtClean="0">
              <a:solidFill>
                <a:schemeClr val="accent6">
                  <a:lumMod val="60000"/>
                  <a:lumOff val="40000"/>
                </a:schemeClr>
              </a:solidFill>
            </a:rPr>
            <a:t> di </a:t>
          </a:r>
          <a:r>
            <a:rPr lang="en-US" dirty="0" err="1" smtClean="0">
              <a:solidFill>
                <a:schemeClr val="accent6">
                  <a:lumMod val="60000"/>
                  <a:lumOff val="40000"/>
                </a:schemeClr>
              </a:solidFill>
            </a:rPr>
            <a:t>appalti</a:t>
          </a:r>
          <a:r>
            <a:rPr lang="en-US" dirty="0" smtClean="0">
              <a:solidFill>
                <a:schemeClr val="accent6">
                  <a:lumMod val="60000"/>
                  <a:lumOff val="40000"/>
                </a:schemeClr>
              </a:solidFill>
            </a:rPr>
            <a:t> </a:t>
          </a:r>
          <a:r>
            <a:rPr lang="en-US" dirty="0" err="1" smtClean="0">
              <a:solidFill>
                <a:schemeClr val="accent6">
                  <a:lumMod val="60000"/>
                  <a:lumOff val="40000"/>
                </a:schemeClr>
              </a:solidFill>
            </a:rPr>
            <a:t>pubblici</a:t>
          </a:r>
          <a:endParaRPr lang="fr-BE" dirty="0">
            <a:solidFill>
              <a:schemeClr val="accent6">
                <a:lumMod val="60000"/>
                <a:lumOff val="40000"/>
              </a:schemeClr>
            </a:solidFill>
          </a:endParaRPr>
        </a:p>
      </dgm:t>
    </dgm:pt>
    <dgm:pt modelId="{482DD04E-03B2-403B-B75F-45AA540C385F}" type="parTrans" cxnId="{EB4A7821-09F3-44A3-BF88-AFB368122720}">
      <dgm:prSet/>
      <dgm:spPr/>
      <dgm:t>
        <a:bodyPr/>
        <a:lstStyle/>
        <a:p>
          <a:endParaRPr lang="en-US"/>
        </a:p>
      </dgm:t>
    </dgm:pt>
    <dgm:pt modelId="{2F74A337-3F5E-43E0-9B9D-5AE868E18B69}" type="sibTrans" cxnId="{EB4A7821-09F3-44A3-BF88-AFB368122720}">
      <dgm:prSet/>
      <dgm:spPr/>
      <dgm:t>
        <a:bodyPr/>
        <a:lstStyle/>
        <a:p>
          <a:endParaRPr lang="en-US"/>
        </a:p>
      </dgm:t>
    </dgm:pt>
    <dgm:pt modelId="{A0F8233F-35A8-437A-9431-B22398B0D344}" type="pres">
      <dgm:prSet presAssocID="{E8D65D4D-9790-4E47-8E31-E6728C2D09EE}" presName="Name0" presStyleCnt="0">
        <dgm:presLayoutVars>
          <dgm:chPref val="3"/>
          <dgm:dir/>
          <dgm:animLvl val="lvl"/>
          <dgm:resizeHandles/>
        </dgm:presLayoutVars>
      </dgm:prSet>
      <dgm:spPr/>
      <dgm:t>
        <a:bodyPr/>
        <a:lstStyle/>
        <a:p>
          <a:endParaRPr lang="en-US"/>
        </a:p>
      </dgm:t>
    </dgm:pt>
    <dgm:pt modelId="{DF225341-75B5-47CA-8B7E-72BE6AA10564}" type="pres">
      <dgm:prSet presAssocID="{38050B91-6E09-4746-B875-775FF5B15B9C}" presName="horFlow" presStyleCnt="0"/>
      <dgm:spPr/>
    </dgm:pt>
    <dgm:pt modelId="{68101CD6-2095-42F2-9D53-6C8CAE900E8C}" type="pres">
      <dgm:prSet presAssocID="{38050B91-6E09-4746-B875-775FF5B15B9C}" presName="bigChev" presStyleLbl="node1" presStyleIdx="0" presStyleCnt="4" custScaleX="240120" custLinFactX="-83370" custLinFactNeighborX="-100000" custLinFactNeighborY="8655"/>
      <dgm:spPr/>
      <dgm:t>
        <a:bodyPr/>
        <a:lstStyle/>
        <a:p>
          <a:endParaRPr lang="en-US"/>
        </a:p>
      </dgm:t>
    </dgm:pt>
    <dgm:pt modelId="{1E9BD112-FEDF-430A-A809-E12E1BD5B145}" type="pres">
      <dgm:prSet presAssocID="{38050B91-6E09-4746-B875-775FF5B15B9C}" presName="vSp" presStyleCnt="0"/>
      <dgm:spPr/>
    </dgm:pt>
    <dgm:pt modelId="{F2050732-ADFC-4968-86CF-7A5938377C7B}" type="pres">
      <dgm:prSet presAssocID="{BEC1A785-A012-4C4A-854E-49E0B7A2BFF4}" presName="horFlow" presStyleCnt="0"/>
      <dgm:spPr/>
    </dgm:pt>
    <dgm:pt modelId="{421C1D8F-15C2-46A5-82B9-A9640EA83413}" type="pres">
      <dgm:prSet presAssocID="{BEC1A785-A012-4C4A-854E-49E0B7A2BFF4}" presName="bigChev" presStyleLbl="node1" presStyleIdx="1" presStyleCnt="4" custScaleX="209263" custLinFactX="-28323" custLinFactNeighborX="-100000" custLinFactNeighborY="9924"/>
      <dgm:spPr/>
      <dgm:t>
        <a:bodyPr/>
        <a:lstStyle/>
        <a:p>
          <a:endParaRPr lang="en-US"/>
        </a:p>
      </dgm:t>
    </dgm:pt>
    <dgm:pt modelId="{ECB38D93-0BD6-41E2-8E8C-E700494A2D50}" type="pres">
      <dgm:prSet presAssocID="{BEC1A785-A012-4C4A-854E-49E0B7A2BFF4}" presName="vSp" presStyleCnt="0"/>
      <dgm:spPr/>
    </dgm:pt>
    <dgm:pt modelId="{0306CA45-9317-4EB0-9143-35021403604E}" type="pres">
      <dgm:prSet presAssocID="{247D7EB2-969E-4184-989F-C80C48588608}" presName="horFlow" presStyleCnt="0"/>
      <dgm:spPr/>
    </dgm:pt>
    <dgm:pt modelId="{9CED7AB7-080C-40BD-A09C-1000966E69C8}" type="pres">
      <dgm:prSet presAssocID="{247D7EB2-969E-4184-989F-C80C48588608}" presName="bigChev" presStyleLbl="node1" presStyleIdx="2" presStyleCnt="4" custScaleX="410751" custLinFactX="-19836" custLinFactNeighborX="-100000" custLinFactNeighborY="10391"/>
      <dgm:spPr/>
      <dgm:t>
        <a:bodyPr/>
        <a:lstStyle/>
        <a:p>
          <a:endParaRPr lang="en-US"/>
        </a:p>
      </dgm:t>
    </dgm:pt>
    <dgm:pt modelId="{56AB50C0-55C2-4C71-8B2B-D81DCF7EE010}" type="pres">
      <dgm:prSet presAssocID="{247D7EB2-969E-4184-989F-C80C48588608}" presName="vSp" presStyleCnt="0"/>
      <dgm:spPr/>
    </dgm:pt>
    <dgm:pt modelId="{BCAE27BC-5465-4959-9F0C-B55DD62DB9EE}" type="pres">
      <dgm:prSet presAssocID="{B0FF0608-87C7-4355-BA3F-CD67D2D830D1}" presName="horFlow" presStyleCnt="0"/>
      <dgm:spPr/>
    </dgm:pt>
    <dgm:pt modelId="{2A90D781-07FD-4D3A-BDC0-8A7918FBF40C}" type="pres">
      <dgm:prSet presAssocID="{B0FF0608-87C7-4355-BA3F-CD67D2D830D1}" presName="bigChev" presStyleLbl="node1" presStyleIdx="3" presStyleCnt="4" custScaleX="370436" custLinFactNeighborX="-30204" custLinFactNeighborY="6623"/>
      <dgm:spPr/>
      <dgm:t>
        <a:bodyPr/>
        <a:lstStyle/>
        <a:p>
          <a:endParaRPr lang="en-US"/>
        </a:p>
      </dgm:t>
    </dgm:pt>
  </dgm:ptLst>
  <dgm:cxnLst>
    <dgm:cxn modelId="{DD7CAFC7-1F37-466F-BA64-DE7B9F73B565}" srcId="{E8D65D4D-9790-4E47-8E31-E6728C2D09EE}" destId="{247D7EB2-969E-4184-989F-C80C48588608}" srcOrd="2" destOrd="0" parTransId="{A0CFB001-598A-4C3C-AA65-080AAB21DA68}" sibTransId="{97827E74-9008-4BAC-A879-85835E70154B}"/>
    <dgm:cxn modelId="{BD448970-181F-494F-85C6-0051AF16830C}" type="presOf" srcId="{BEC1A785-A012-4C4A-854E-49E0B7A2BFF4}" destId="{421C1D8F-15C2-46A5-82B9-A9640EA83413}" srcOrd="0" destOrd="0" presId="urn:microsoft.com/office/officeart/2005/8/layout/lProcess3"/>
    <dgm:cxn modelId="{EB4A7821-09F3-44A3-BF88-AFB368122720}" srcId="{E8D65D4D-9790-4E47-8E31-E6728C2D09EE}" destId="{B0FF0608-87C7-4355-BA3F-CD67D2D830D1}" srcOrd="3" destOrd="0" parTransId="{482DD04E-03B2-403B-B75F-45AA540C385F}" sibTransId="{2F74A337-3F5E-43E0-9B9D-5AE868E18B69}"/>
    <dgm:cxn modelId="{C865A0AB-5691-490A-9390-5C56E0314BED}" type="presOf" srcId="{247D7EB2-969E-4184-989F-C80C48588608}" destId="{9CED7AB7-080C-40BD-A09C-1000966E69C8}" srcOrd="0" destOrd="0" presId="urn:microsoft.com/office/officeart/2005/8/layout/lProcess3"/>
    <dgm:cxn modelId="{37C4D88A-0383-4E81-96B4-BCCFD2E30189}" srcId="{E8D65D4D-9790-4E47-8E31-E6728C2D09EE}" destId="{38050B91-6E09-4746-B875-775FF5B15B9C}" srcOrd="0" destOrd="0" parTransId="{7960A90F-F213-4E7A-9471-500E7E52196D}" sibTransId="{925C6FEC-7B86-49E2-8E7C-244624201C4C}"/>
    <dgm:cxn modelId="{06249E48-C4A7-4163-9D78-A7F5AAAC7B39}" type="presOf" srcId="{E8D65D4D-9790-4E47-8E31-E6728C2D09EE}" destId="{A0F8233F-35A8-437A-9431-B22398B0D344}" srcOrd="0" destOrd="0" presId="urn:microsoft.com/office/officeart/2005/8/layout/lProcess3"/>
    <dgm:cxn modelId="{478782DB-B94F-4D60-A431-5FD75F8EF440}" type="presOf" srcId="{38050B91-6E09-4746-B875-775FF5B15B9C}" destId="{68101CD6-2095-42F2-9D53-6C8CAE900E8C}" srcOrd="0" destOrd="0" presId="urn:microsoft.com/office/officeart/2005/8/layout/lProcess3"/>
    <dgm:cxn modelId="{0914DE47-057E-4923-9E2B-4F37643CD503}" type="presOf" srcId="{B0FF0608-87C7-4355-BA3F-CD67D2D830D1}" destId="{2A90D781-07FD-4D3A-BDC0-8A7918FBF40C}" srcOrd="0" destOrd="0" presId="urn:microsoft.com/office/officeart/2005/8/layout/lProcess3"/>
    <dgm:cxn modelId="{CC29DA2B-32FF-4CC8-94EC-57F226A74C90}" srcId="{E8D65D4D-9790-4E47-8E31-E6728C2D09EE}" destId="{BEC1A785-A012-4C4A-854E-49E0B7A2BFF4}" srcOrd="1" destOrd="0" parTransId="{5DE61C05-3A05-4189-A9BC-3F3E62E33B13}" sibTransId="{93A03163-3692-4DDF-AA2C-DA0DDD0115C7}"/>
    <dgm:cxn modelId="{9111F1B4-A3C8-4D07-88DA-3E6CA50239CC}" type="presParOf" srcId="{A0F8233F-35A8-437A-9431-B22398B0D344}" destId="{DF225341-75B5-47CA-8B7E-72BE6AA10564}" srcOrd="0" destOrd="0" presId="urn:microsoft.com/office/officeart/2005/8/layout/lProcess3"/>
    <dgm:cxn modelId="{8A42128A-2927-4510-B0F6-D3FB6D0F3253}" type="presParOf" srcId="{DF225341-75B5-47CA-8B7E-72BE6AA10564}" destId="{68101CD6-2095-42F2-9D53-6C8CAE900E8C}" srcOrd="0" destOrd="0" presId="urn:microsoft.com/office/officeart/2005/8/layout/lProcess3"/>
    <dgm:cxn modelId="{70A839AE-85AF-4EC9-B5B1-63789EAD574A}" type="presParOf" srcId="{A0F8233F-35A8-437A-9431-B22398B0D344}" destId="{1E9BD112-FEDF-430A-A809-E12E1BD5B145}" srcOrd="1" destOrd="0" presId="urn:microsoft.com/office/officeart/2005/8/layout/lProcess3"/>
    <dgm:cxn modelId="{9E964C29-AB5E-4E0F-902B-F9852A5E131E}" type="presParOf" srcId="{A0F8233F-35A8-437A-9431-B22398B0D344}" destId="{F2050732-ADFC-4968-86CF-7A5938377C7B}" srcOrd="2" destOrd="0" presId="urn:microsoft.com/office/officeart/2005/8/layout/lProcess3"/>
    <dgm:cxn modelId="{44F97DAE-90C7-427F-A789-1497720DA66C}" type="presParOf" srcId="{F2050732-ADFC-4968-86CF-7A5938377C7B}" destId="{421C1D8F-15C2-46A5-82B9-A9640EA83413}" srcOrd="0" destOrd="0" presId="urn:microsoft.com/office/officeart/2005/8/layout/lProcess3"/>
    <dgm:cxn modelId="{4482FFD0-C337-4B32-9968-EF7CD0A84622}" type="presParOf" srcId="{A0F8233F-35A8-437A-9431-B22398B0D344}" destId="{ECB38D93-0BD6-41E2-8E8C-E700494A2D50}" srcOrd="3" destOrd="0" presId="urn:microsoft.com/office/officeart/2005/8/layout/lProcess3"/>
    <dgm:cxn modelId="{A403D1CB-E278-4D1D-ADF1-AE83571E4EF4}" type="presParOf" srcId="{A0F8233F-35A8-437A-9431-B22398B0D344}" destId="{0306CA45-9317-4EB0-9143-35021403604E}" srcOrd="4" destOrd="0" presId="urn:microsoft.com/office/officeart/2005/8/layout/lProcess3"/>
    <dgm:cxn modelId="{53EAA5BF-8B01-4E77-A407-2770339C3558}" type="presParOf" srcId="{0306CA45-9317-4EB0-9143-35021403604E}" destId="{9CED7AB7-080C-40BD-A09C-1000966E69C8}" srcOrd="0" destOrd="0" presId="urn:microsoft.com/office/officeart/2005/8/layout/lProcess3"/>
    <dgm:cxn modelId="{ACDEA125-8DAC-4808-84AC-0BDB0551B970}" type="presParOf" srcId="{A0F8233F-35A8-437A-9431-B22398B0D344}" destId="{56AB50C0-55C2-4C71-8B2B-D81DCF7EE010}" srcOrd="5" destOrd="0" presId="urn:microsoft.com/office/officeart/2005/8/layout/lProcess3"/>
    <dgm:cxn modelId="{DC7F3DFA-27AD-4E82-A111-BDEF9DC0647B}" type="presParOf" srcId="{A0F8233F-35A8-437A-9431-B22398B0D344}" destId="{BCAE27BC-5465-4959-9F0C-B55DD62DB9EE}" srcOrd="6" destOrd="0" presId="urn:microsoft.com/office/officeart/2005/8/layout/lProcess3"/>
    <dgm:cxn modelId="{FC02BFA5-E7E7-4C1D-BC3B-56AC67AA3451}" type="presParOf" srcId="{BCAE27BC-5465-4959-9F0C-B55DD62DB9EE}" destId="{2A90D781-07FD-4D3A-BDC0-8A7918FBF40C}"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01CD6-2095-42F2-9D53-6C8CAE900E8C}">
      <dsp:nvSpPr>
        <dsp:cNvPr id="0" name=""/>
        <dsp:cNvSpPr/>
      </dsp:nvSpPr>
      <dsp:spPr>
        <a:xfrm>
          <a:off x="0" y="71053"/>
          <a:ext cx="4802120" cy="79995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accent6">
                  <a:lumMod val="60000"/>
                  <a:lumOff val="40000"/>
                </a:schemeClr>
              </a:solidFill>
            </a:rPr>
            <a:t>I </a:t>
          </a:r>
          <a:r>
            <a:rPr lang="en-US" sz="2200" kern="1200" dirty="0" err="1" smtClean="0">
              <a:solidFill>
                <a:schemeClr val="accent6">
                  <a:lumMod val="60000"/>
                  <a:lumOff val="40000"/>
                </a:schemeClr>
              </a:solidFill>
            </a:rPr>
            <a:t>dazi</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verranno</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progressivamente</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eliminati</a:t>
          </a:r>
          <a:endParaRPr lang="fr-BE" sz="2200" kern="1200" dirty="0">
            <a:solidFill>
              <a:schemeClr val="accent6">
                <a:lumMod val="60000"/>
                <a:lumOff val="40000"/>
              </a:schemeClr>
            </a:solidFill>
          </a:endParaRPr>
        </a:p>
      </dsp:txBody>
      <dsp:txXfrm>
        <a:off x="399977" y="71053"/>
        <a:ext cx="4002167" cy="799953"/>
      </dsp:txXfrm>
    </dsp:sp>
    <dsp:sp modelId="{421C1D8F-15C2-46A5-82B9-A9640EA83413}">
      <dsp:nvSpPr>
        <dsp:cNvPr id="0" name=""/>
        <dsp:cNvSpPr/>
      </dsp:nvSpPr>
      <dsp:spPr>
        <a:xfrm>
          <a:off x="0" y="993152"/>
          <a:ext cx="4185016" cy="79995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accent6">
                  <a:lumMod val="60000"/>
                  <a:lumOff val="40000"/>
                </a:schemeClr>
              </a:solidFill>
            </a:rPr>
            <a:t>Procedure </a:t>
          </a:r>
          <a:r>
            <a:rPr lang="en-US" sz="2200" kern="1200" dirty="0" err="1" smtClean="0">
              <a:solidFill>
                <a:schemeClr val="accent6">
                  <a:lumMod val="60000"/>
                  <a:lumOff val="40000"/>
                </a:schemeClr>
              </a:solidFill>
            </a:rPr>
            <a:t>semplificate</a:t>
          </a:r>
          <a:endParaRPr lang="fr-BE" sz="2200" kern="1200" dirty="0">
            <a:solidFill>
              <a:schemeClr val="accent6">
                <a:lumMod val="60000"/>
                <a:lumOff val="40000"/>
              </a:schemeClr>
            </a:solidFill>
          </a:endParaRPr>
        </a:p>
      </dsp:txBody>
      <dsp:txXfrm>
        <a:off x="399977" y="993152"/>
        <a:ext cx="3385063" cy="799953"/>
      </dsp:txXfrm>
    </dsp:sp>
    <dsp:sp modelId="{9CED7AB7-080C-40BD-A09C-1000966E69C8}">
      <dsp:nvSpPr>
        <dsp:cNvPr id="0" name=""/>
        <dsp:cNvSpPr/>
      </dsp:nvSpPr>
      <dsp:spPr>
        <a:xfrm>
          <a:off x="0" y="1908834"/>
          <a:ext cx="8214541" cy="79995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l" defTabSz="977900" rtl="0">
            <a:lnSpc>
              <a:spcPct val="90000"/>
            </a:lnSpc>
            <a:spcBef>
              <a:spcPct val="0"/>
            </a:spcBef>
            <a:spcAft>
              <a:spcPct val="35000"/>
            </a:spcAft>
          </a:pPr>
          <a:r>
            <a:rPr lang="en-US" sz="2200" kern="1200" dirty="0" err="1" smtClean="0">
              <a:solidFill>
                <a:schemeClr val="accent6">
                  <a:lumMod val="60000"/>
                  <a:lumOff val="40000"/>
                </a:schemeClr>
              </a:solidFill>
            </a:rPr>
            <a:t>Trattamento</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equo</a:t>
          </a:r>
          <a:r>
            <a:rPr lang="en-US" sz="2200" kern="1200" dirty="0" smtClean="0">
              <a:solidFill>
                <a:schemeClr val="accent6">
                  <a:lumMod val="60000"/>
                  <a:lumOff val="40000"/>
                </a:schemeClr>
              </a:solidFill>
            </a:rPr>
            <a:t> per </a:t>
          </a:r>
          <a:r>
            <a:rPr lang="en-US" sz="2200" kern="1200" dirty="0" err="1" smtClean="0">
              <a:solidFill>
                <a:schemeClr val="accent6">
                  <a:lumMod val="60000"/>
                  <a:lumOff val="40000"/>
                </a:schemeClr>
              </a:solidFill>
            </a:rPr>
            <a:t>gli</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investitori</a:t>
          </a:r>
          <a:r>
            <a:rPr lang="en-US" sz="2200" kern="1200" dirty="0" smtClean="0">
              <a:solidFill>
                <a:schemeClr val="accent6">
                  <a:lumMod val="60000"/>
                  <a:lumOff val="40000"/>
                </a:schemeClr>
              </a:solidFill>
            </a:rPr>
            <a:t> e le </a:t>
          </a:r>
          <a:r>
            <a:rPr lang="en-US" sz="2200" kern="1200" dirty="0" err="1" smtClean="0">
              <a:solidFill>
                <a:schemeClr val="accent6">
                  <a:lumMod val="60000"/>
                  <a:lumOff val="40000"/>
                </a:schemeClr>
              </a:solidFill>
            </a:rPr>
            <a:t>aziende</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italiane</a:t>
          </a:r>
          <a:r>
            <a:rPr lang="en-US" sz="2200" kern="1200" dirty="0" smtClean="0">
              <a:solidFill>
                <a:schemeClr val="accent6">
                  <a:lumMod val="60000"/>
                  <a:lumOff val="40000"/>
                </a:schemeClr>
              </a:solidFill>
            </a:rPr>
            <a:t> </a:t>
          </a:r>
          <a:endParaRPr lang="fr-BE" sz="2200" kern="1200" dirty="0">
            <a:solidFill>
              <a:schemeClr val="accent6">
                <a:lumMod val="60000"/>
                <a:lumOff val="40000"/>
              </a:schemeClr>
            </a:solidFill>
          </a:endParaRPr>
        </a:p>
      </dsp:txBody>
      <dsp:txXfrm>
        <a:off x="399977" y="1908834"/>
        <a:ext cx="7414588" cy="799953"/>
      </dsp:txXfrm>
    </dsp:sp>
    <dsp:sp modelId="{2A90D781-07FD-4D3A-BDC0-8A7918FBF40C}">
      <dsp:nvSpPr>
        <dsp:cNvPr id="0" name=""/>
        <dsp:cNvSpPr/>
      </dsp:nvSpPr>
      <dsp:spPr>
        <a:xfrm>
          <a:off x="29149" y="2739476"/>
          <a:ext cx="7408288" cy="79995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accent6">
                  <a:lumMod val="60000"/>
                  <a:lumOff val="40000"/>
                </a:schemeClr>
              </a:solidFill>
            </a:rPr>
            <a:t>Un </a:t>
          </a:r>
          <a:r>
            <a:rPr lang="en-US" sz="2200" kern="1200" dirty="0" err="1" smtClean="0">
              <a:solidFill>
                <a:schemeClr val="accent6">
                  <a:lumMod val="60000"/>
                  <a:lumOff val="40000"/>
                </a:schemeClr>
              </a:solidFill>
            </a:rPr>
            <a:t>accesso</a:t>
          </a:r>
          <a:r>
            <a:rPr lang="en-US" sz="2200" kern="1200" dirty="0" smtClean="0">
              <a:solidFill>
                <a:schemeClr val="accent6">
                  <a:lumMod val="60000"/>
                  <a:lumOff val="40000"/>
                </a:schemeClr>
              </a:solidFill>
            </a:rPr>
            <a:t> ad un </a:t>
          </a:r>
          <a:r>
            <a:rPr lang="en-US" sz="2200" kern="1200" dirty="0" err="1" smtClean="0">
              <a:solidFill>
                <a:schemeClr val="accent6">
                  <a:lumMod val="60000"/>
                  <a:lumOff val="40000"/>
                </a:schemeClr>
              </a:solidFill>
            </a:rPr>
            <a:t>maggior</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numero</a:t>
          </a:r>
          <a:r>
            <a:rPr lang="en-US" sz="2200" kern="1200" dirty="0" smtClean="0">
              <a:solidFill>
                <a:schemeClr val="accent6">
                  <a:lumMod val="60000"/>
                  <a:lumOff val="40000"/>
                </a:schemeClr>
              </a:solidFill>
            </a:rPr>
            <a:t> di </a:t>
          </a:r>
          <a:r>
            <a:rPr lang="en-US" sz="2200" kern="1200" dirty="0" err="1" smtClean="0">
              <a:solidFill>
                <a:schemeClr val="accent6">
                  <a:lumMod val="60000"/>
                  <a:lumOff val="40000"/>
                </a:schemeClr>
              </a:solidFill>
            </a:rPr>
            <a:t>appalti</a:t>
          </a:r>
          <a:r>
            <a:rPr lang="en-US" sz="2200" kern="1200" dirty="0" smtClean="0">
              <a:solidFill>
                <a:schemeClr val="accent6">
                  <a:lumMod val="60000"/>
                  <a:lumOff val="40000"/>
                </a:schemeClr>
              </a:solidFill>
            </a:rPr>
            <a:t> </a:t>
          </a:r>
          <a:r>
            <a:rPr lang="en-US" sz="2200" kern="1200" dirty="0" err="1" smtClean="0">
              <a:solidFill>
                <a:schemeClr val="accent6">
                  <a:lumMod val="60000"/>
                  <a:lumOff val="40000"/>
                </a:schemeClr>
              </a:solidFill>
            </a:rPr>
            <a:t>pubblici</a:t>
          </a:r>
          <a:endParaRPr lang="fr-BE" sz="2200" kern="1200" dirty="0">
            <a:solidFill>
              <a:schemeClr val="accent6">
                <a:lumMod val="60000"/>
                <a:lumOff val="40000"/>
              </a:schemeClr>
            </a:solidFill>
          </a:endParaRPr>
        </a:p>
      </dsp:txBody>
      <dsp:txXfrm>
        <a:off x="429126" y="2739476"/>
        <a:ext cx="6608335" cy="79995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776866"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algn="r">
              <a:defRPr>
                <a:solidFill>
                  <a:schemeClr val="tx1"/>
                </a:solidFill>
                <a:latin typeface="Arial" charset="0"/>
              </a:defRPr>
            </a:lvl1pPr>
          </a:lstStyle>
          <a:p>
            <a:fld id="{60122324-C49F-4A31-8272-B975B5A29082}" type="slidenum">
              <a:rPr lang="en-GB" altLang="en-US"/>
              <a:pPr/>
              <a:t>‹#›</a:t>
            </a:fld>
            <a:endParaRPr lang="en-GB" altLang="en-US"/>
          </a:p>
        </p:txBody>
      </p:sp>
    </p:spTree>
    <p:extLst>
      <p:ext uri="{BB962C8B-B14F-4D97-AF65-F5344CB8AC3E}">
        <p14:creationId xmlns:p14="http://schemas.microsoft.com/office/powerpoint/2010/main" val="299587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776866" y="0"/>
            <a:ext cx="2890665" cy="4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4138" y="731838"/>
            <a:ext cx="6502400" cy="3657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85" tIns="44892" rIns="89785" bIns="44892" numCol="1" anchor="b" anchorCtr="0" compatLnSpc="1">
            <a:prstTxWarp prst="textNoShape">
              <a:avLst/>
            </a:prstTxWarp>
          </a:bodyPr>
          <a:lstStyle>
            <a:lvl1pPr algn="r">
              <a:defRPr>
                <a:solidFill>
                  <a:schemeClr val="tx1"/>
                </a:solidFill>
                <a:latin typeface="Arial" charset="0"/>
              </a:defRPr>
            </a:lvl1pPr>
          </a:lstStyle>
          <a:p>
            <a:fld id="{E95F18E3-A729-4743-B3CA-F75D3BEDE273}" type="slidenum">
              <a:rPr lang="en-GB" altLang="en-US"/>
              <a:pPr/>
              <a:t>‹#›</a:t>
            </a:fld>
            <a:endParaRPr lang="en-GB" altLang="en-US"/>
          </a:p>
        </p:txBody>
      </p:sp>
    </p:spTree>
    <p:extLst>
      <p:ext uri="{BB962C8B-B14F-4D97-AF65-F5344CB8AC3E}">
        <p14:creationId xmlns:p14="http://schemas.microsoft.com/office/powerpoint/2010/main" val="4554587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endParaRPr lang="fr-BE" dirty="0" smtClean="0"/>
          </a:p>
          <a:p>
            <a:pPr marL="169862" indent="-169862">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ADDD2D11-EF26-4A37-9F03-07E43BF9B150}" type="slidenum">
              <a:rPr lang="en-GB" smtClean="0"/>
              <a:pPr>
                <a:defRPr/>
              </a:pPr>
              <a:t>1</a:t>
            </a:fld>
            <a:endParaRPr lang="en-GB"/>
          </a:p>
        </p:txBody>
      </p:sp>
    </p:spTree>
    <p:extLst>
      <p:ext uri="{BB962C8B-B14F-4D97-AF65-F5344CB8AC3E}">
        <p14:creationId xmlns:p14="http://schemas.microsoft.com/office/powerpoint/2010/main" val="56024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84138" y="731838"/>
            <a:ext cx="6502400" cy="3657600"/>
          </a:xfrm>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defTabSz="897849">
              <a:defRPr/>
            </a:pPr>
            <a:fld id="{BDDA2EDF-389C-4465-86A0-71D97380FAEB}" type="slidenum">
              <a:rPr lang="en-GB">
                <a:solidFill>
                  <a:srgbClr val="000000"/>
                </a:solidFill>
              </a:rPr>
              <a:pPr defTabSz="897849">
                <a:defRPr/>
              </a:pPr>
              <a:t>10</a:t>
            </a:fld>
            <a:endParaRPr lang="en-GB" dirty="0">
              <a:solidFill>
                <a:srgbClr val="000000"/>
              </a:solidFill>
            </a:endParaRPr>
          </a:p>
        </p:txBody>
      </p:sp>
    </p:spTree>
    <p:extLst>
      <p:ext uri="{BB962C8B-B14F-4D97-AF65-F5344CB8AC3E}">
        <p14:creationId xmlns:p14="http://schemas.microsoft.com/office/powerpoint/2010/main" val="324978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11</a:t>
            </a:fld>
            <a:endParaRPr lang="en-GB" altLang="en-US"/>
          </a:p>
        </p:txBody>
      </p:sp>
    </p:spTree>
    <p:extLst>
      <p:ext uri="{BB962C8B-B14F-4D97-AF65-F5344CB8AC3E}">
        <p14:creationId xmlns:p14="http://schemas.microsoft.com/office/powerpoint/2010/main" val="94997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12</a:t>
            </a:fld>
            <a:endParaRPr lang="en-GB" altLang="en-US"/>
          </a:p>
        </p:txBody>
      </p:sp>
    </p:spTree>
    <p:extLst>
      <p:ext uri="{BB962C8B-B14F-4D97-AF65-F5344CB8AC3E}">
        <p14:creationId xmlns:p14="http://schemas.microsoft.com/office/powerpoint/2010/main" val="233797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800" b="1" i="0" u="none" strike="noStrike" kern="1200" baseline="0" dirty="0" smtClean="0">
                <a:solidFill>
                  <a:schemeClr val="tx1"/>
                </a:solidFill>
                <a:latin typeface="Arial" charset="0"/>
                <a:ea typeface="+mn-ea"/>
                <a:cs typeface="+mn-cs"/>
              </a:rPr>
              <a:t>Carni bovine. </a:t>
            </a:r>
            <a:r>
              <a:rPr lang="it-IT" sz="800" b="0" i="0" u="none" strike="noStrike" kern="1200" baseline="0" dirty="0" smtClean="0">
                <a:solidFill>
                  <a:schemeClr val="tx1"/>
                </a:solidFill>
                <a:latin typeface="Arial" charset="0"/>
                <a:ea typeface="+mn-ea"/>
                <a:cs typeface="+mn-cs"/>
              </a:rPr>
              <a:t>L'accordo prevede che l'UE consenta l'ingresso di 99 000 tonnellate di carni bovine (costituite per il 55% da carni bovine "fresche" di alta qualità e per il restante 45% da carni bovine "congelate") sul suo mercato con un dazio del 7,5%. Ciò rappresenta l'</a:t>
            </a:r>
            <a:r>
              <a:rPr lang="it-IT" sz="800" b="1" i="0" u="none" strike="noStrike" kern="1200" baseline="0" dirty="0" smtClean="0">
                <a:solidFill>
                  <a:schemeClr val="tx1"/>
                </a:solidFill>
                <a:latin typeface="Arial" charset="0"/>
                <a:ea typeface="+mn-ea"/>
                <a:cs typeface="+mn-cs"/>
              </a:rPr>
              <a:t>1,2% del consumo totale di carni bovine in Europa (8 milioni di tonnellate l'anno)</a:t>
            </a:r>
            <a:r>
              <a:rPr lang="it-IT" sz="800" b="0" i="0" u="none" strike="noStrike" kern="1200" baseline="0" dirty="0" smtClean="0">
                <a:solidFill>
                  <a:schemeClr val="tx1"/>
                </a:solidFill>
                <a:latin typeface="Arial" charset="0"/>
                <a:ea typeface="+mn-ea"/>
                <a:cs typeface="+mn-cs"/>
              </a:rPr>
              <a:t>. Questo quantitativo sarà raggiunto nell'arco di 5 anni, con un periodo di introduzione progressiva che darà ai produttori europei di carni bovine il tempo necessario per adeguarsi alla nuova realtà del mercato. </a:t>
            </a:r>
          </a:p>
          <a:p>
            <a:r>
              <a:rPr lang="it-IT" sz="800" b="0" i="0" u="none" strike="noStrike" kern="1200" baseline="0" dirty="0" smtClean="0">
                <a:solidFill>
                  <a:schemeClr val="tx1"/>
                </a:solidFill>
                <a:latin typeface="Arial" charset="0"/>
                <a:ea typeface="+mn-ea"/>
                <a:cs typeface="+mn-cs"/>
              </a:rPr>
              <a:t>-----------------------------------</a:t>
            </a:r>
          </a:p>
          <a:p>
            <a:r>
              <a:rPr lang="it-IT" sz="800" b="1" dirty="0" smtClean="0"/>
              <a:t>Pollame </a:t>
            </a:r>
            <a:r>
              <a:rPr lang="it-IT" sz="800" b="0" i="0" u="none" strike="noStrike" kern="1200" baseline="0" dirty="0" smtClean="0">
                <a:solidFill>
                  <a:schemeClr val="tx1"/>
                </a:solidFill>
                <a:latin typeface="Arial" charset="0"/>
                <a:ea typeface="+mn-ea"/>
                <a:cs typeface="+mn-cs"/>
              </a:rPr>
              <a:t>consumo di pollame nell'UE è andato progressivamente crescendo, passando da 11 milioni di tonnellate nel 2005 a oltre 14 milioni di tonnellate nel 2018, con una </a:t>
            </a:r>
            <a:r>
              <a:rPr lang="it-IT" sz="800" b="1" i="0" u="none" strike="noStrike" kern="1200" baseline="0" dirty="0" smtClean="0">
                <a:solidFill>
                  <a:schemeClr val="tx1"/>
                </a:solidFill>
                <a:latin typeface="Arial" charset="0"/>
                <a:ea typeface="+mn-ea"/>
                <a:cs typeface="+mn-cs"/>
              </a:rPr>
              <a:t>crescita media dei consumi superiore a 230 000 tonnellate l'anno. </a:t>
            </a:r>
            <a:r>
              <a:rPr lang="it-IT" sz="800" b="0" i="0" u="none" strike="noStrike" kern="1200" baseline="0" dirty="0" smtClean="0">
                <a:solidFill>
                  <a:schemeClr val="tx1"/>
                </a:solidFill>
                <a:latin typeface="Arial" charset="0"/>
                <a:ea typeface="+mn-ea"/>
                <a:cs typeface="+mn-cs"/>
              </a:rPr>
              <a:t>Oggi l'UE importa ogni anno 800 000 tonnellate di pollame, provenienti per oltre la metà dai paesi del Mercosur. Al tempo stesso le esportazioni dell'UE ammontano a 1,6 milioni di tonnellate, il che determina per l'UE un </a:t>
            </a:r>
            <a:r>
              <a:rPr lang="it-IT" sz="800" b="1" i="0" u="none" strike="noStrike" kern="1200" baseline="0" dirty="0" smtClean="0">
                <a:solidFill>
                  <a:schemeClr val="tx1"/>
                </a:solidFill>
                <a:latin typeface="Arial" charset="0"/>
                <a:ea typeface="+mn-ea"/>
                <a:cs typeface="+mn-cs"/>
              </a:rPr>
              <a:t>saldo commerciale positivo, stabile a 800 000 tonnellate</a:t>
            </a:r>
            <a:r>
              <a:rPr lang="it-IT" sz="800" b="0" i="0" u="none" strike="noStrike" kern="1200" baseline="0" dirty="0" smtClean="0">
                <a:solidFill>
                  <a:schemeClr val="tx1"/>
                </a:solidFill>
                <a:latin typeface="Arial" charset="0"/>
                <a:ea typeface="+mn-ea"/>
                <a:cs typeface="+mn-cs"/>
              </a:rPr>
              <a:t>. </a:t>
            </a:r>
            <a:endParaRPr lang="it-IT" sz="800" b="1" dirty="0" smtClean="0"/>
          </a:p>
          <a:p>
            <a:r>
              <a:rPr lang="it-IT" sz="800" b="1" dirty="0" smtClean="0"/>
              <a:t>--------------</a:t>
            </a:r>
          </a:p>
          <a:p>
            <a:r>
              <a:rPr lang="it-IT" sz="800" b="1" dirty="0" smtClean="0"/>
              <a:t>Zucchero </a:t>
            </a:r>
            <a:r>
              <a:rPr lang="it-IT" sz="800" b="1" i="0" u="none" strike="noStrike" kern="1200" baseline="0" dirty="0" smtClean="0">
                <a:solidFill>
                  <a:schemeClr val="tx1"/>
                </a:solidFill>
                <a:latin typeface="Arial" charset="0"/>
                <a:ea typeface="+mn-ea"/>
                <a:cs typeface="+mn-cs"/>
              </a:rPr>
              <a:t>Nel 2018 l'UE è stata un'importante esportatrice netta di zucchero (2,1 milioni di tonnellate)</a:t>
            </a:r>
            <a:r>
              <a:rPr lang="it-IT" sz="800" b="0" i="0" u="none" strike="noStrike" kern="1200" baseline="0" dirty="0" smtClean="0">
                <a:solidFill>
                  <a:schemeClr val="tx1"/>
                </a:solidFill>
                <a:latin typeface="Arial" charset="0"/>
                <a:ea typeface="+mn-ea"/>
                <a:cs typeface="+mn-cs"/>
              </a:rPr>
              <a:t>. Per le sue esportazioni di zucchero nell'UE il Brasile ha utilizzato finora un contingente tariffario assegnato nell'ambito dell'elenco OMC riferito all'UE con un dazio contingentale. Con l'accordo 180 000 tonnellate di zucchero destinato a essere raffinato potranno entrare nell'UE in franchigia doganale, nell'ambito del contingente esistente. </a:t>
            </a:r>
            <a:r>
              <a:rPr lang="it-IT" sz="800" b="1" i="0" u="none" strike="noStrike" kern="1200" baseline="0" dirty="0" smtClean="0">
                <a:solidFill>
                  <a:schemeClr val="tx1"/>
                </a:solidFill>
                <a:latin typeface="Arial" charset="0"/>
                <a:ea typeface="+mn-ea"/>
                <a:cs typeface="+mn-cs"/>
              </a:rPr>
              <a:t>Per il Brasile non saranno istituiti nuovi contingenti per lo zucchero</a:t>
            </a:r>
            <a:r>
              <a:rPr lang="it-IT" sz="800" b="0" i="0" u="none" strike="noStrike" kern="1200" baseline="0" dirty="0" smtClean="0">
                <a:solidFill>
                  <a:schemeClr val="tx1"/>
                </a:solidFill>
                <a:latin typeface="Arial" charset="0"/>
                <a:ea typeface="+mn-ea"/>
                <a:cs typeface="+mn-cs"/>
              </a:rPr>
              <a:t>. Solo per il Paraguay è stato concordato un nuovo contingente di 10 000 tonnellate in franchigia doganale. </a:t>
            </a:r>
          </a:p>
          <a:p>
            <a:r>
              <a:rPr lang="it-IT" sz="800" b="1" dirty="0" smtClean="0"/>
              <a:t>----------------------</a:t>
            </a:r>
          </a:p>
          <a:p>
            <a:r>
              <a:rPr lang="it-IT" sz="800" b="1" dirty="0" smtClean="0"/>
              <a:t>Riso </a:t>
            </a:r>
            <a:r>
              <a:rPr lang="it-IT" sz="800" dirty="0" smtClean="0"/>
              <a:t>Attualmente le importazioni di riso dai paesi del Mercosur ammontano in media a circa 100 000 tonnellate l'anno. Il contingente concordato è quindi molto inferiore rispetto al quantitativo che l'UE importa già oggi e corrisponde al 2,2% del consumo dell'UE, pari a 2,7 milioni di tonnellate, che quasi per la metà devono essere importate.</a:t>
            </a:r>
          </a:p>
          <a:p>
            <a:r>
              <a:rPr lang="it-IT" sz="800" dirty="0" smtClean="0"/>
              <a:t>Inoltre il Mercosur produce riso Indica e pertanto non entra in concorrenza, nel segmento più delicato del mercato risicolo dell'UE, con il riso </a:t>
            </a:r>
            <a:r>
              <a:rPr lang="it-IT" sz="800" dirty="0" err="1" smtClean="0"/>
              <a:t>Japonica</a:t>
            </a:r>
            <a:r>
              <a:rPr lang="it-IT" sz="800" dirty="0" smtClean="0"/>
              <a:t>, che costituisce la maggior parte della produzione dell'UE (circa il 75%). L'80% del riso Indica consumato in Europa è di importazione. Con il contingente previsto dall'accordo UE-Mercosur verranno quindi mantenute le forniture che già oggi provengono dai paesi del Mercosur.</a:t>
            </a:r>
          </a:p>
          <a:p>
            <a:r>
              <a:rPr lang="it-IT" sz="800" dirty="0" smtClean="0"/>
              <a:t>------------------------------------------</a:t>
            </a:r>
          </a:p>
          <a:p>
            <a:r>
              <a:rPr lang="it-IT" sz="800" b="1" dirty="0" smtClean="0"/>
              <a:t>Etanolo </a:t>
            </a:r>
            <a:r>
              <a:rPr lang="it-IT" sz="800" b="0" i="0" u="none" strike="noStrike" kern="1200" baseline="0" dirty="0" smtClean="0">
                <a:solidFill>
                  <a:schemeClr val="tx1"/>
                </a:solidFill>
                <a:latin typeface="Arial" charset="0"/>
                <a:ea typeface="+mn-ea"/>
                <a:cs typeface="+mn-cs"/>
              </a:rPr>
              <a:t>Per l'etanolo destinato all'industria chimica verrà aperto un contingente di 450 000 tonnellate in franchigia doganale. Per tutti gli altri usi sarà aperto un ulteriore contingente di 200 000 tonnellate, con un dazio contingentale pari a 1/3 dell'attuale dazio elevato (che arriva fino a 19 €/ettolitro). L'introduzione di entrambi questi contingenti avverrà progressivamente nell'arco di 5 anni. </a:t>
            </a:r>
            <a:endParaRPr lang="it-IT" sz="800" b="1" dirty="0" smtClean="0"/>
          </a:p>
          <a:p>
            <a:r>
              <a:rPr lang="it-IT" sz="800" b="1" dirty="0" smtClean="0"/>
              <a:t>-------------------------</a:t>
            </a:r>
          </a:p>
          <a:p>
            <a:r>
              <a:rPr lang="it-IT" sz="800" b="1" dirty="0" smtClean="0"/>
              <a:t>Miele. </a:t>
            </a:r>
            <a:r>
              <a:rPr lang="it-IT" sz="800" dirty="0" err="1" smtClean="0"/>
              <a:t>ll</a:t>
            </a:r>
            <a:r>
              <a:rPr lang="it-IT" sz="800" dirty="0" smtClean="0"/>
              <a:t> mercato è caratterizzato da alcuni anni da una forte crescita dei consumi e da un costante aumento dei prezzi. A fronte di un considerevole incremento del consumo interno, l'UE ha dovuto fare sempre più ricorso al miele straniero per soddisfare la domanda e oggi importa circa il 45% del miele che consuma. Attualmente le importazioni dai paesi del Mercosur nell'UE ammontano a circa 35 000 tonnellate. L'accordo aprirà per il miele un contingente di 45 000 tonnellate, che potrà essere importato in franchigia doganale al termine di una riduzione graduale dei dazi nell'arco di 5 anni. Le importazioni attuali dovrebbero essere incluse in questo contingente</a:t>
            </a:r>
            <a:endParaRPr lang="fr-BE" sz="800"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13</a:t>
            </a:fld>
            <a:endParaRPr lang="en-GB" altLang="en-US"/>
          </a:p>
        </p:txBody>
      </p:sp>
    </p:spTree>
    <p:extLst>
      <p:ext uri="{BB962C8B-B14F-4D97-AF65-F5344CB8AC3E}">
        <p14:creationId xmlns:p14="http://schemas.microsoft.com/office/powerpoint/2010/main" val="152090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14</a:t>
            </a:fld>
            <a:endParaRPr lang="en-GB" altLang="en-US"/>
          </a:p>
        </p:txBody>
      </p:sp>
    </p:spTree>
    <p:extLst>
      <p:ext uri="{BB962C8B-B14F-4D97-AF65-F5344CB8AC3E}">
        <p14:creationId xmlns:p14="http://schemas.microsoft.com/office/powerpoint/2010/main" val="152773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15</a:t>
            </a:fld>
            <a:endParaRPr lang="en-GB" altLang="en-US"/>
          </a:p>
        </p:txBody>
      </p:sp>
    </p:spTree>
    <p:extLst>
      <p:ext uri="{BB962C8B-B14F-4D97-AF65-F5344CB8AC3E}">
        <p14:creationId xmlns:p14="http://schemas.microsoft.com/office/powerpoint/2010/main" val="406779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16</a:t>
            </a:fld>
            <a:endParaRPr lang="en-GB" altLang="en-US" dirty="0"/>
          </a:p>
        </p:txBody>
      </p:sp>
    </p:spTree>
    <p:extLst>
      <p:ext uri="{BB962C8B-B14F-4D97-AF65-F5344CB8AC3E}">
        <p14:creationId xmlns:p14="http://schemas.microsoft.com/office/powerpoint/2010/main" val="39101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17</a:t>
            </a:fld>
            <a:endParaRPr lang="en-GB" altLang="en-US"/>
          </a:p>
        </p:txBody>
      </p:sp>
    </p:spTree>
    <p:extLst>
      <p:ext uri="{BB962C8B-B14F-4D97-AF65-F5344CB8AC3E}">
        <p14:creationId xmlns:p14="http://schemas.microsoft.com/office/powerpoint/2010/main" val="132204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18</a:t>
            </a:fld>
            <a:endParaRPr lang="en-GB" altLang="en-US"/>
          </a:p>
        </p:txBody>
      </p:sp>
    </p:spTree>
    <p:extLst>
      <p:ext uri="{BB962C8B-B14F-4D97-AF65-F5344CB8AC3E}">
        <p14:creationId xmlns:p14="http://schemas.microsoft.com/office/powerpoint/2010/main" val="244436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84138" y="731838"/>
            <a:ext cx="6502400" cy="3657600"/>
          </a:xfrm>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defTabSz="897849">
              <a:defRPr/>
            </a:pPr>
            <a:fld id="{BDDA2EDF-389C-4465-86A0-71D97380FAEB}" type="slidenum">
              <a:rPr lang="en-GB">
                <a:solidFill>
                  <a:srgbClr val="000000"/>
                </a:solidFill>
              </a:rPr>
              <a:pPr defTabSz="897849">
                <a:defRPr/>
              </a:pPr>
              <a:t>19</a:t>
            </a:fld>
            <a:endParaRPr lang="en-GB" dirty="0">
              <a:solidFill>
                <a:srgbClr val="000000"/>
              </a:solidFill>
            </a:endParaRPr>
          </a:p>
        </p:txBody>
      </p:sp>
    </p:spTree>
    <p:extLst>
      <p:ext uri="{BB962C8B-B14F-4D97-AF65-F5344CB8AC3E}">
        <p14:creationId xmlns:p14="http://schemas.microsoft.com/office/powerpoint/2010/main" val="107123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pPr marL="226482" indent="-226482">
              <a:buFont typeface="+mj-lt"/>
              <a:buAutoNum type="arabicPeriod"/>
            </a:pPr>
            <a:endParaRPr lang="en-GB" baseline="0" dirty="0" smtClean="0"/>
          </a:p>
          <a:p>
            <a:pPr marL="226482" indent="-226482">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pPr>
              <a:defRPr/>
            </a:pPr>
            <a:fld id="{ADDD2D11-EF26-4A37-9F03-07E43BF9B150}" type="slidenum">
              <a:rPr lang="en-GB" smtClean="0"/>
              <a:pPr>
                <a:defRPr/>
              </a:pPr>
              <a:t>2</a:t>
            </a:fld>
            <a:endParaRPr lang="en-GB"/>
          </a:p>
        </p:txBody>
      </p:sp>
    </p:spTree>
    <p:extLst>
      <p:ext uri="{BB962C8B-B14F-4D97-AF65-F5344CB8AC3E}">
        <p14:creationId xmlns:p14="http://schemas.microsoft.com/office/powerpoint/2010/main" val="3238509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20</a:t>
            </a:fld>
            <a:endParaRPr lang="en-GB" altLang="en-US"/>
          </a:p>
        </p:txBody>
      </p:sp>
    </p:spTree>
    <p:extLst>
      <p:ext uri="{BB962C8B-B14F-4D97-AF65-F5344CB8AC3E}">
        <p14:creationId xmlns:p14="http://schemas.microsoft.com/office/powerpoint/2010/main" val="256362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3</a:t>
            </a:fld>
            <a:endParaRPr lang="en-GB" altLang="en-US"/>
          </a:p>
        </p:txBody>
      </p:sp>
    </p:spTree>
    <p:extLst>
      <p:ext uri="{BB962C8B-B14F-4D97-AF65-F5344CB8AC3E}">
        <p14:creationId xmlns:p14="http://schemas.microsoft.com/office/powerpoint/2010/main" val="312443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4</a:t>
            </a:fld>
            <a:endParaRPr lang="en-GB" altLang="en-US"/>
          </a:p>
        </p:txBody>
      </p:sp>
    </p:spTree>
    <p:extLst>
      <p:ext uri="{BB962C8B-B14F-4D97-AF65-F5344CB8AC3E}">
        <p14:creationId xmlns:p14="http://schemas.microsoft.com/office/powerpoint/2010/main" val="413671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2400"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5</a:t>
            </a:fld>
            <a:endParaRPr lang="en-GB" altLang="en-US"/>
          </a:p>
        </p:txBody>
      </p:sp>
    </p:spTree>
    <p:extLst>
      <p:ext uri="{BB962C8B-B14F-4D97-AF65-F5344CB8AC3E}">
        <p14:creationId xmlns:p14="http://schemas.microsoft.com/office/powerpoint/2010/main" val="103927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326" indent="-168326">
              <a:buFont typeface="Arial" panose="020B0604020202020204" pitchFamily="34" charset="0"/>
              <a:buChar char="•"/>
            </a:pPr>
            <a:endParaRPr lang="en-GB" altLang="en-US" sz="1000" dirty="0">
              <a:latin typeface="+mj-lt"/>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9415" indent="-280544">
              <a:spcBef>
                <a:spcPct val="30000"/>
              </a:spcBef>
              <a:defRPr sz="1200">
                <a:solidFill>
                  <a:schemeClr val="tx1"/>
                </a:solidFill>
                <a:latin typeface="Arial" panose="020B0604020202020204" pitchFamily="34" charset="0"/>
              </a:defRPr>
            </a:lvl2pPr>
            <a:lvl3pPr marL="1122176" indent="-224435">
              <a:spcBef>
                <a:spcPct val="30000"/>
              </a:spcBef>
              <a:defRPr sz="1200">
                <a:solidFill>
                  <a:schemeClr val="tx1"/>
                </a:solidFill>
                <a:latin typeface="Arial" panose="020B0604020202020204" pitchFamily="34" charset="0"/>
              </a:defRPr>
            </a:lvl3pPr>
            <a:lvl4pPr marL="1571045" indent="-224435">
              <a:spcBef>
                <a:spcPct val="30000"/>
              </a:spcBef>
              <a:defRPr sz="1200">
                <a:solidFill>
                  <a:schemeClr val="tx1"/>
                </a:solidFill>
                <a:latin typeface="Arial" panose="020B0604020202020204" pitchFamily="34" charset="0"/>
              </a:defRPr>
            </a:lvl4pPr>
            <a:lvl5pPr marL="2019916" indent="-224435">
              <a:spcBef>
                <a:spcPct val="30000"/>
              </a:spcBef>
              <a:defRPr sz="1200">
                <a:solidFill>
                  <a:schemeClr val="tx1"/>
                </a:solidFill>
                <a:latin typeface="Arial" panose="020B0604020202020204" pitchFamily="34" charset="0"/>
              </a:defRPr>
            </a:lvl5pPr>
            <a:lvl6pPr marL="2468786" indent="-224435" eaLnBrk="0" fontAlgn="base" hangingPunct="0">
              <a:spcBef>
                <a:spcPct val="30000"/>
              </a:spcBef>
              <a:spcAft>
                <a:spcPct val="0"/>
              </a:spcAft>
              <a:defRPr sz="1200">
                <a:solidFill>
                  <a:schemeClr val="tx1"/>
                </a:solidFill>
                <a:latin typeface="Arial" panose="020B0604020202020204" pitchFamily="34" charset="0"/>
              </a:defRPr>
            </a:lvl6pPr>
            <a:lvl7pPr marL="2917655" indent="-224435" eaLnBrk="0" fontAlgn="base" hangingPunct="0">
              <a:spcBef>
                <a:spcPct val="30000"/>
              </a:spcBef>
              <a:spcAft>
                <a:spcPct val="0"/>
              </a:spcAft>
              <a:defRPr sz="1200">
                <a:solidFill>
                  <a:schemeClr val="tx1"/>
                </a:solidFill>
                <a:latin typeface="Arial" panose="020B0604020202020204" pitchFamily="34" charset="0"/>
              </a:defRPr>
            </a:lvl7pPr>
            <a:lvl8pPr marL="3366526" indent="-224435" eaLnBrk="0" fontAlgn="base" hangingPunct="0">
              <a:spcBef>
                <a:spcPct val="30000"/>
              </a:spcBef>
              <a:spcAft>
                <a:spcPct val="0"/>
              </a:spcAft>
              <a:defRPr sz="1200">
                <a:solidFill>
                  <a:schemeClr val="tx1"/>
                </a:solidFill>
                <a:latin typeface="Arial" panose="020B0604020202020204" pitchFamily="34" charset="0"/>
              </a:defRPr>
            </a:lvl8pPr>
            <a:lvl9pPr marL="3815396" indent="-22443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FFFC9A-AD5F-4AD6-9523-08B6D61DB5CF}" type="slidenum">
              <a:rPr lang="en-GB" altLang="fr-FR"/>
              <a:pPr>
                <a:spcBef>
                  <a:spcPct val="0"/>
                </a:spcBef>
              </a:pPr>
              <a:t>6</a:t>
            </a:fld>
            <a:endParaRPr lang="en-GB" altLang="fr-FR" dirty="0"/>
          </a:p>
        </p:txBody>
      </p:sp>
    </p:spTree>
    <p:extLst>
      <p:ext uri="{BB962C8B-B14F-4D97-AF65-F5344CB8AC3E}">
        <p14:creationId xmlns:p14="http://schemas.microsoft.com/office/powerpoint/2010/main" val="372652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7740">
              <a:defRPr/>
            </a:pPr>
            <a:endParaRPr lang="en-GB" altLang="en-US" sz="1000" dirty="0">
              <a:latin typeface="+mj-lt"/>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9415" indent="-280544">
              <a:spcBef>
                <a:spcPct val="30000"/>
              </a:spcBef>
              <a:defRPr sz="1200">
                <a:solidFill>
                  <a:schemeClr val="tx1"/>
                </a:solidFill>
                <a:latin typeface="Arial" panose="020B0604020202020204" pitchFamily="34" charset="0"/>
              </a:defRPr>
            </a:lvl2pPr>
            <a:lvl3pPr marL="1122176" indent="-224435">
              <a:spcBef>
                <a:spcPct val="30000"/>
              </a:spcBef>
              <a:defRPr sz="1200">
                <a:solidFill>
                  <a:schemeClr val="tx1"/>
                </a:solidFill>
                <a:latin typeface="Arial" panose="020B0604020202020204" pitchFamily="34" charset="0"/>
              </a:defRPr>
            </a:lvl3pPr>
            <a:lvl4pPr marL="1571045" indent="-224435">
              <a:spcBef>
                <a:spcPct val="30000"/>
              </a:spcBef>
              <a:defRPr sz="1200">
                <a:solidFill>
                  <a:schemeClr val="tx1"/>
                </a:solidFill>
                <a:latin typeface="Arial" panose="020B0604020202020204" pitchFamily="34" charset="0"/>
              </a:defRPr>
            </a:lvl4pPr>
            <a:lvl5pPr marL="2019916" indent="-224435">
              <a:spcBef>
                <a:spcPct val="30000"/>
              </a:spcBef>
              <a:defRPr sz="1200">
                <a:solidFill>
                  <a:schemeClr val="tx1"/>
                </a:solidFill>
                <a:latin typeface="Arial" panose="020B0604020202020204" pitchFamily="34" charset="0"/>
              </a:defRPr>
            </a:lvl5pPr>
            <a:lvl6pPr marL="2468786" indent="-224435" eaLnBrk="0" fontAlgn="base" hangingPunct="0">
              <a:spcBef>
                <a:spcPct val="30000"/>
              </a:spcBef>
              <a:spcAft>
                <a:spcPct val="0"/>
              </a:spcAft>
              <a:defRPr sz="1200">
                <a:solidFill>
                  <a:schemeClr val="tx1"/>
                </a:solidFill>
                <a:latin typeface="Arial" panose="020B0604020202020204" pitchFamily="34" charset="0"/>
              </a:defRPr>
            </a:lvl6pPr>
            <a:lvl7pPr marL="2917655" indent="-224435" eaLnBrk="0" fontAlgn="base" hangingPunct="0">
              <a:spcBef>
                <a:spcPct val="30000"/>
              </a:spcBef>
              <a:spcAft>
                <a:spcPct val="0"/>
              </a:spcAft>
              <a:defRPr sz="1200">
                <a:solidFill>
                  <a:schemeClr val="tx1"/>
                </a:solidFill>
                <a:latin typeface="Arial" panose="020B0604020202020204" pitchFamily="34" charset="0"/>
              </a:defRPr>
            </a:lvl7pPr>
            <a:lvl8pPr marL="3366526" indent="-224435" eaLnBrk="0" fontAlgn="base" hangingPunct="0">
              <a:spcBef>
                <a:spcPct val="30000"/>
              </a:spcBef>
              <a:spcAft>
                <a:spcPct val="0"/>
              </a:spcAft>
              <a:defRPr sz="1200">
                <a:solidFill>
                  <a:schemeClr val="tx1"/>
                </a:solidFill>
                <a:latin typeface="Arial" panose="020B0604020202020204" pitchFamily="34" charset="0"/>
              </a:defRPr>
            </a:lvl8pPr>
            <a:lvl9pPr marL="3815396" indent="-22443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FFFC9A-AD5F-4AD6-9523-08B6D61DB5CF}" type="slidenum">
              <a:rPr lang="en-GB" altLang="fr-FR"/>
              <a:pPr>
                <a:spcBef>
                  <a:spcPct val="0"/>
                </a:spcBef>
              </a:pPr>
              <a:t>7</a:t>
            </a:fld>
            <a:endParaRPr lang="en-GB" altLang="fr-FR" dirty="0"/>
          </a:p>
        </p:txBody>
      </p:sp>
    </p:spTree>
    <p:extLst>
      <p:ext uri="{BB962C8B-B14F-4D97-AF65-F5344CB8AC3E}">
        <p14:creationId xmlns:p14="http://schemas.microsoft.com/office/powerpoint/2010/main" val="291964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7740">
              <a:defRPr/>
            </a:pPr>
            <a:endParaRPr lang="en-GB" altLang="en-US" sz="1000" dirty="0">
              <a:latin typeface="+mj-lt"/>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9415" indent="-280544">
              <a:spcBef>
                <a:spcPct val="30000"/>
              </a:spcBef>
              <a:defRPr sz="1200">
                <a:solidFill>
                  <a:schemeClr val="tx1"/>
                </a:solidFill>
                <a:latin typeface="Arial" panose="020B0604020202020204" pitchFamily="34" charset="0"/>
              </a:defRPr>
            </a:lvl2pPr>
            <a:lvl3pPr marL="1122176" indent="-224435">
              <a:spcBef>
                <a:spcPct val="30000"/>
              </a:spcBef>
              <a:defRPr sz="1200">
                <a:solidFill>
                  <a:schemeClr val="tx1"/>
                </a:solidFill>
                <a:latin typeface="Arial" panose="020B0604020202020204" pitchFamily="34" charset="0"/>
              </a:defRPr>
            </a:lvl3pPr>
            <a:lvl4pPr marL="1571045" indent="-224435">
              <a:spcBef>
                <a:spcPct val="30000"/>
              </a:spcBef>
              <a:defRPr sz="1200">
                <a:solidFill>
                  <a:schemeClr val="tx1"/>
                </a:solidFill>
                <a:latin typeface="Arial" panose="020B0604020202020204" pitchFamily="34" charset="0"/>
              </a:defRPr>
            </a:lvl4pPr>
            <a:lvl5pPr marL="2019916" indent="-224435">
              <a:spcBef>
                <a:spcPct val="30000"/>
              </a:spcBef>
              <a:defRPr sz="1200">
                <a:solidFill>
                  <a:schemeClr val="tx1"/>
                </a:solidFill>
                <a:latin typeface="Arial" panose="020B0604020202020204" pitchFamily="34" charset="0"/>
              </a:defRPr>
            </a:lvl5pPr>
            <a:lvl6pPr marL="2468786" indent="-224435" eaLnBrk="0" fontAlgn="base" hangingPunct="0">
              <a:spcBef>
                <a:spcPct val="30000"/>
              </a:spcBef>
              <a:spcAft>
                <a:spcPct val="0"/>
              </a:spcAft>
              <a:defRPr sz="1200">
                <a:solidFill>
                  <a:schemeClr val="tx1"/>
                </a:solidFill>
                <a:latin typeface="Arial" panose="020B0604020202020204" pitchFamily="34" charset="0"/>
              </a:defRPr>
            </a:lvl6pPr>
            <a:lvl7pPr marL="2917655" indent="-224435" eaLnBrk="0" fontAlgn="base" hangingPunct="0">
              <a:spcBef>
                <a:spcPct val="30000"/>
              </a:spcBef>
              <a:spcAft>
                <a:spcPct val="0"/>
              </a:spcAft>
              <a:defRPr sz="1200">
                <a:solidFill>
                  <a:schemeClr val="tx1"/>
                </a:solidFill>
                <a:latin typeface="Arial" panose="020B0604020202020204" pitchFamily="34" charset="0"/>
              </a:defRPr>
            </a:lvl7pPr>
            <a:lvl8pPr marL="3366526" indent="-224435" eaLnBrk="0" fontAlgn="base" hangingPunct="0">
              <a:spcBef>
                <a:spcPct val="30000"/>
              </a:spcBef>
              <a:spcAft>
                <a:spcPct val="0"/>
              </a:spcAft>
              <a:defRPr sz="1200">
                <a:solidFill>
                  <a:schemeClr val="tx1"/>
                </a:solidFill>
                <a:latin typeface="Arial" panose="020B0604020202020204" pitchFamily="34" charset="0"/>
              </a:defRPr>
            </a:lvl8pPr>
            <a:lvl9pPr marL="3815396" indent="-22443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FFFC9A-AD5F-4AD6-9523-08B6D61DB5CF}" type="slidenum">
              <a:rPr lang="en-GB" altLang="fr-FR"/>
              <a:pPr>
                <a:spcBef>
                  <a:spcPct val="0"/>
                </a:spcBef>
              </a:pPr>
              <a:t>8</a:t>
            </a:fld>
            <a:endParaRPr lang="en-GB" altLang="fr-FR" dirty="0"/>
          </a:p>
        </p:txBody>
      </p:sp>
    </p:spTree>
    <p:extLst>
      <p:ext uri="{BB962C8B-B14F-4D97-AF65-F5344CB8AC3E}">
        <p14:creationId xmlns:p14="http://schemas.microsoft.com/office/powerpoint/2010/main" val="69036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740">
              <a:defRPr/>
            </a:pPr>
            <a:endParaRPr lang="fr-BE" sz="1000" dirty="0">
              <a:latin typeface="+mj-lt"/>
            </a:endParaRPr>
          </a:p>
        </p:txBody>
      </p:sp>
      <p:sp>
        <p:nvSpPr>
          <p:cNvPr id="4" name="Slide Number Placeholder 3"/>
          <p:cNvSpPr>
            <a:spLocks noGrp="1"/>
          </p:cNvSpPr>
          <p:nvPr>
            <p:ph type="sldNum" sz="quarter" idx="10"/>
          </p:nvPr>
        </p:nvSpPr>
        <p:spPr/>
        <p:txBody>
          <a:bodyPr/>
          <a:lstStyle/>
          <a:p>
            <a:fld id="{E95F18E3-A729-4743-B3CA-F75D3BEDE273}" type="slidenum">
              <a:rPr lang="en-GB" altLang="en-US" smtClean="0"/>
              <a:pPr/>
              <a:t>9</a:t>
            </a:fld>
            <a:endParaRPr lang="en-GB" altLang="en-US"/>
          </a:p>
        </p:txBody>
      </p:sp>
    </p:spTree>
    <p:extLst>
      <p:ext uri="{BB962C8B-B14F-4D97-AF65-F5344CB8AC3E}">
        <p14:creationId xmlns:p14="http://schemas.microsoft.com/office/powerpoint/2010/main" val="97606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sp>
        <p:nvSpPr>
          <p:cNvPr id="6" name="Rectangle 5"/>
          <p:cNvSpPr/>
          <p:nvPr userDrawn="1"/>
        </p:nvSpPr>
        <p:spPr>
          <a:xfrm>
            <a:off x="5640917" y="6669088"/>
            <a:ext cx="91228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5519936" y="1641600"/>
            <a:ext cx="6048672" cy="2088232"/>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3392" y="3933056"/>
            <a:ext cx="4992555"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4C2F2233-A422-4887-96BA-A611F5158FEC}" type="slidenum">
              <a:rPr lang="en-GB">
                <a:solidFill>
                  <a:srgbClr val="FFFFFF"/>
                </a:solidFill>
              </a:rPr>
              <a:pPr>
                <a:defRPr/>
              </a:pPr>
              <a:t>‹#›</a:t>
            </a:fld>
            <a:endParaRPr lang="en-GB" dirty="0">
              <a:solidFill>
                <a:srgbClr val="FFFFFF"/>
              </a:solidFill>
            </a:endParaRPr>
          </a:p>
        </p:txBody>
      </p:sp>
      <p:pic>
        <p:nvPicPr>
          <p:cNvPr id="10"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5920" y="302212"/>
            <a:ext cx="1615566" cy="11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61446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9B3826C-3DD3-48D7-9DA0-324D3759D3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223284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F7280E8-B923-4A17-BEF9-2934836C14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4388295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165" y="-129836"/>
            <a:ext cx="1725319" cy="172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3251" y="6669089"/>
            <a:ext cx="79586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624417" y="1556272"/>
            <a:ext cx="109728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7C91D6C-DFF8-4DE6-B44E-2D7F4FE8C68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487333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1A13883-7878-409F-A6E5-9B8057A288A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8655813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98298DC-2725-486E-B6D9-DC8F4A698DD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3019080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32878629-E634-414A-A8C1-9BC970848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1656230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C11901D-CFF7-4AD2-9AF0-BF78490C8B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792407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8D2D6D9-30E4-4D62-ADBB-197DE2172E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0779574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418EEE1-5360-4984-B7F7-44C688E075C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2440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5F84E1D-21A1-456B-A861-9A4A6396E0B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738347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6DF2AEBD-F983-4DA3-BA54-74D9AEB92DE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238207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cover/>
  </p:transition>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1.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diagramDrawing" Target="../diagrams/drawing1.xml"/><Relationship Id="rId5" Type="http://schemas.openxmlformats.org/officeDocument/2006/relationships/image" Target="../media/image23.png"/><Relationship Id="rId10" Type="http://schemas.openxmlformats.org/officeDocument/2006/relationships/diagramColors" Target="../diagrams/colors1.xml"/><Relationship Id="rId4" Type="http://schemas.openxmlformats.org/officeDocument/2006/relationships/image" Target="../media/image22.png"/><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madb.europa.eu/madb/indexPubli.htm" TargetMode="External"/><Relationship Id="rId3" Type="http://schemas.openxmlformats.org/officeDocument/2006/relationships/hyperlink" Target="http://ec.europa.eu/trade/" TargetMode="External"/><Relationship Id="rId7" Type="http://schemas.openxmlformats.org/officeDocument/2006/relationships/hyperlink" Target="http://ec.europa.eu/trade/trade-policy-and-you/publications/newslette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twitter.com/MalmstromEU" TargetMode="External"/><Relationship Id="rId5" Type="http://schemas.openxmlformats.org/officeDocument/2006/relationships/hyperlink" Target="http://ec.europa.eu/commission/2014-2019/malmstrom_en" TargetMode="External"/><Relationship Id="rId4" Type="http://schemas.openxmlformats.org/officeDocument/2006/relationships/hyperlink" Target="https://twitter.com/Trade_EU" TargetMode="External"/><Relationship Id="rId9" Type="http://schemas.openxmlformats.org/officeDocument/2006/relationships/hyperlink" Target="http://trade.ec.europa.eu/tradehel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c.europa.eu/trade/policy/in-focus/eu-mercosur-association-agreement/eu-mercosur-in-your-tow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9" y="1077242"/>
            <a:ext cx="4147837" cy="586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698" name="Title 1"/>
          <p:cNvSpPr>
            <a:spLocks noGrp="1"/>
          </p:cNvSpPr>
          <p:nvPr>
            <p:ph type="title"/>
          </p:nvPr>
        </p:nvSpPr>
        <p:spPr>
          <a:xfrm>
            <a:off x="4367386" y="1916832"/>
            <a:ext cx="7273229" cy="2737222"/>
          </a:xfrm>
        </p:spPr>
        <p:txBody>
          <a:bodyPr/>
          <a:lstStyle/>
          <a:p>
            <a:r>
              <a:rPr lang="it-IT" sz="4000" b="0" dirty="0" smtClean="0"/>
              <a:t/>
            </a:r>
            <a:br>
              <a:rPr lang="it-IT" sz="4000" b="0" dirty="0" smtClean="0"/>
            </a:br>
            <a:r>
              <a:rPr lang="it-IT" sz="1800" dirty="0" smtClean="0">
                <a:solidFill>
                  <a:srgbClr val="BDDEFF"/>
                </a:solidFill>
              </a:rPr>
              <a:t/>
            </a:r>
            <a:br>
              <a:rPr lang="it-IT" sz="1800" dirty="0" smtClean="0">
                <a:solidFill>
                  <a:srgbClr val="BDDEFF"/>
                </a:solidFill>
              </a:rPr>
            </a:br>
            <a:r>
              <a:rPr lang="it-IT" sz="4400" b="0" dirty="0" smtClean="0"/>
              <a:t>L’accordo UE-Mercosur</a:t>
            </a:r>
            <a:endParaRPr lang="en-US" altLang="en-US" sz="4000" b="0" dirty="0">
              <a:latin typeface="EC Square Sans Pro Light" panose="020B0506000000020004" pitchFamily="34" charset="0"/>
            </a:endParaRPr>
          </a:p>
        </p:txBody>
      </p:sp>
      <p:sp>
        <p:nvSpPr>
          <p:cNvPr id="157700" name="Content Placeholder 2"/>
          <p:cNvSpPr>
            <a:spLocks noGrp="1"/>
          </p:cNvSpPr>
          <p:nvPr>
            <p:ph idx="1"/>
          </p:nvPr>
        </p:nvSpPr>
        <p:spPr>
          <a:xfrm>
            <a:off x="4439816" y="5517232"/>
            <a:ext cx="5760095" cy="1007194"/>
          </a:xfrm>
        </p:spPr>
        <p:txBody>
          <a:bodyPr/>
          <a:lstStyle/>
          <a:p>
            <a:r>
              <a:rPr lang="en-US" altLang="en-US" sz="2400" dirty="0" err="1" smtClean="0">
                <a:latin typeface="EC Square Sans Pro" panose="020B0506040000020004" pitchFamily="34" charset="0"/>
              </a:rPr>
              <a:t>Commissione</a:t>
            </a:r>
            <a:r>
              <a:rPr lang="en-US" altLang="en-US" sz="2400" dirty="0" smtClean="0">
                <a:latin typeface="EC Square Sans Pro" panose="020B0506040000020004" pitchFamily="34" charset="0"/>
              </a:rPr>
              <a:t> </a:t>
            </a:r>
            <a:r>
              <a:rPr lang="en-US" altLang="en-US" sz="2400" dirty="0" err="1" smtClean="0">
                <a:latin typeface="EC Square Sans Pro" panose="020B0506040000020004" pitchFamily="34" charset="0"/>
              </a:rPr>
              <a:t>Europea</a:t>
            </a:r>
            <a:r>
              <a:rPr lang="en-US" altLang="en-US" sz="2400" dirty="0" smtClean="0">
                <a:latin typeface="EC Square Sans Pro" panose="020B0506040000020004" pitchFamily="34" charset="0"/>
              </a:rPr>
              <a:t> </a:t>
            </a:r>
          </a:p>
          <a:p>
            <a:r>
              <a:rPr lang="en-US" altLang="en-US" sz="2400" dirty="0" err="1" smtClean="0">
                <a:latin typeface="EC Square Sans Pro" panose="020B0506040000020004" pitchFamily="34" charset="0"/>
              </a:rPr>
              <a:t>Direzione</a:t>
            </a:r>
            <a:r>
              <a:rPr lang="en-US" altLang="en-US" sz="2400" dirty="0" smtClean="0">
                <a:latin typeface="EC Square Sans Pro" panose="020B0506040000020004" pitchFamily="34" charset="0"/>
              </a:rPr>
              <a:t> </a:t>
            </a:r>
            <a:r>
              <a:rPr lang="en-US" altLang="en-US" sz="2400" dirty="0" err="1" smtClean="0">
                <a:latin typeface="EC Square Sans Pro" panose="020B0506040000020004" pitchFamily="34" charset="0"/>
              </a:rPr>
              <a:t>Generale</a:t>
            </a:r>
            <a:r>
              <a:rPr lang="en-US" altLang="en-US" sz="2400" dirty="0" smtClean="0">
                <a:latin typeface="EC Square Sans Pro" panose="020B0506040000020004" pitchFamily="34" charset="0"/>
              </a:rPr>
              <a:t> del </a:t>
            </a:r>
            <a:r>
              <a:rPr lang="en-US" altLang="en-US" sz="2400" dirty="0" err="1" smtClean="0">
                <a:latin typeface="EC Square Sans Pro" panose="020B0506040000020004" pitchFamily="34" charset="0"/>
              </a:rPr>
              <a:t>Commercio</a:t>
            </a:r>
            <a:endParaRPr lang="en-US" altLang="en-US" sz="2400" dirty="0">
              <a:latin typeface="EC Square Sans Pro" panose="020B0506040000020004" pitchFamily="34" charset="0"/>
            </a:endParaRPr>
          </a:p>
          <a:p>
            <a:endParaRPr lang="en-US" altLang="en-US" sz="1600" dirty="0"/>
          </a:p>
        </p:txBody>
      </p:sp>
      <p:sp>
        <p:nvSpPr>
          <p:cNvPr id="3" name="TextBox 2"/>
          <p:cNvSpPr txBox="1"/>
          <p:nvPr/>
        </p:nvSpPr>
        <p:spPr>
          <a:xfrm>
            <a:off x="8813204" y="6418249"/>
            <a:ext cx="3252044" cy="400110"/>
          </a:xfrm>
          <a:prstGeom prst="rect">
            <a:avLst/>
          </a:prstGeom>
          <a:noFill/>
        </p:spPr>
        <p:txBody>
          <a:bodyPr wrap="none" rtlCol="0">
            <a:spAutoFit/>
          </a:bodyPr>
          <a:lstStyle/>
          <a:p>
            <a:r>
              <a:rPr lang="en-GB" sz="2000" b="0" dirty="0" smtClean="0">
                <a:solidFill>
                  <a:srgbClr val="BDDEFF"/>
                </a:solidFill>
              </a:rPr>
              <a:t>Roma, </a:t>
            </a:r>
            <a:r>
              <a:rPr lang="en-GB" sz="2000" b="0" dirty="0" err="1" smtClean="0">
                <a:solidFill>
                  <a:srgbClr val="BDDEFF"/>
                </a:solidFill>
              </a:rPr>
              <a:t>Novembre</a:t>
            </a:r>
            <a:r>
              <a:rPr lang="en-GB" sz="2000" b="0" dirty="0" smtClean="0">
                <a:solidFill>
                  <a:srgbClr val="BDDEFF"/>
                </a:solidFill>
              </a:rPr>
              <a:t> 2019 </a:t>
            </a:r>
            <a:endParaRPr lang="fr-BE" sz="2000" b="0" dirty="0" err="1" smtClean="0">
              <a:solidFill>
                <a:srgbClr val="BDDEFF"/>
              </a:solidFill>
            </a:endParaRPr>
          </a:p>
        </p:txBody>
      </p:sp>
    </p:spTree>
    <p:extLst>
      <p:ext uri="{BB962C8B-B14F-4D97-AF65-F5344CB8AC3E}">
        <p14:creationId xmlns:p14="http://schemas.microsoft.com/office/powerpoint/2010/main" val="64930428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12624" y="6366377"/>
            <a:ext cx="318100"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8675A-C1AE-41F7-9642-D7819EFCC577}"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Title 1"/>
          <p:cNvSpPr>
            <a:spLocks noGrp="1"/>
          </p:cNvSpPr>
          <p:nvPr>
            <p:ph type="title"/>
          </p:nvPr>
        </p:nvSpPr>
        <p:spPr>
          <a:xfrm>
            <a:off x="1837347" y="1124744"/>
            <a:ext cx="8813576" cy="1008062"/>
          </a:xfrm>
        </p:spPr>
        <p:txBody>
          <a:bodyPr/>
          <a:lstStyle/>
          <a:p>
            <a:pPr marL="0" indent="0" algn="ctr"/>
            <a:r>
              <a:rPr lang="en-GB" altLang="en-US" sz="4000" kern="1200" dirty="0" smtClean="0">
                <a:latin typeface="+mn-lt"/>
                <a:ea typeface="EC Square Sans Pro" panose="020B0506040000020004" pitchFamily="34" charset="0"/>
                <a:cs typeface="EC Square Sans Pro" panose="020B0506040000020004" pitchFamily="34" charset="0"/>
              </a:rPr>
              <a:t>Un </a:t>
            </a:r>
            <a:r>
              <a:rPr lang="en-GB" altLang="en-US" sz="4000" kern="1200" dirty="0" err="1" smtClean="0">
                <a:latin typeface="+mn-lt"/>
                <a:ea typeface="EC Square Sans Pro" panose="020B0506040000020004" pitchFamily="34" charset="0"/>
                <a:cs typeface="EC Square Sans Pro" panose="020B0506040000020004" pitchFamily="34" charset="0"/>
              </a:rPr>
              <a:t>accordo</a:t>
            </a:r>
            <a:r>
              <a:rPr lang="en-GB" altLang="en-US" sz="4000" kern="1200" dirty="0" smtClean="0">
                <a:latin typeface="+mn-lt"/>
                <a:ea typeface="EC Square Sans Pro" panose="020B0506040000020004" pitchFamily="34" charset="0"/>
                <a:cs typeface="EC Square Sans Pro" panose="020B0506040000020004" pitchFamily="34" charset="0"/>
              </a:rPr>
              <a:t> </a:t>
            </a:r>
            <a:r>
              <a:rPr lang="en-GB" altLang="en-US" sz="4000" kern="1200" dirty="0" err="1" smtClean="0">
                <a:latin typeface="+mn-lt"/>
                <a:ea typeface="EC Square Sans Pro" panose="020B0506040000020004" pitchFamily="34" charset="0"/>
                <a:cs typeface="EC Square Sans Pro" panose="020B0506040000020004" pitchFamily="34" charset="0"/>
              </a:rPr>
              <a:t>significativo</a:t>
            </a:r>
            <a:endParaRPr lang="en-GB" altLang="en-US" sz="4000" kern="1200" dirty="0">
              <a:latin typeface="+mn-lt"/>
              <a:ea typeface="EC Square Sans Pro" panose="020B0506040000020004" pitchFamily="34" charset="0"/>
              <a:cs typeface="EC Square Sans Pro" panose="020B0506040000020004" pitchFamily="34" charset="0"/>
            </a:endParaRPr>
          </a:p>
        </p:txBody>
      </p:sp>
      <p:sp>
        <p:nvSpPr>
          <p:cNvPr id="2" name="TextBox 1"/>
          <p:cNvSpPr txBox="1"/>
          <p:nvPr/>
        </p:nvSpPr>
        <p:spPr>
          <a:xfrm>
            <a:off x="437436" y="2134621"/>
            <a:ext cx="11593288" cy="4154984"/>
          </a:xfrm>
          <a:prstGeom prst="rect">
            <a:avLst/>
          </a:prstGeom>
          <a:noFill/>
        </p:spPr>
        <p:txBody>
          <a:bodyPr wrap="square" rtlCol="0">
            <a:spAutoFit/>
          </a:bodyPr>
          <a:lstStyle/>
          <a:p>
            <a:pPr marL="342900" lvl="0" indent="-342900">
              <a:buFont typeface="Arial" panose="020B0604020202020204" pitchFamily="34" charset="0"/>
              <a:buChar char="•"/>
              <a:defRPr/>
            </a:pPr>
            <a:r>
              <a:rPr lang="it-IT" sz="2400" dirty="0"/>
              <a:t>Il </a:t>
            </a:r>
            <a:r>
              <a:rPr lang="it-IT" sz="2400" b="1" dirty="0" smtClean="0"/>
              <a:t>Mercosur, blocco tradizionalmente </a:t>
            </a:r>
            <a:r>
              <a:rPr lang="it-IT" sz="2400" b="1" dirty="0"/>
              <a:t>chiuso</a:t>
            </a:r>
            <a:r>
              <a:rPr lang="it-IT" sz="2400" dirty="0"/>
              <a:t>, si unisce alla </a:t>
            </a:r>
            <a:r>
              <a:rPr lang="it-IT" sz="2400" dirty="0" smtClean="0"/>
              <a:t>rete UE </a:t>
            </a:r>
            <a:r>
              <a:rPr lang="it-IT" sz="2400" dirty="0"/>
              <a:t>a sostegno del </a:t>
            </a:r>
            <a:r>
              <a:rPr lang="it-IT" sz="2400" dirty="0" smtClean="0"/>
              <a:t>libero scambio ma </a:t>
            </a:r>
            <a:r>
              <a:rPr lang="it-IT" sz="2400" dirty="0"/>
              <a:t>basato su </a:t>
            </a:r>
            <a:r>
              <a:rPr lang="it-IT" sz="2400" dirty="0" smtClean="0"/>
              <a:t>regole chiare</a:t>
            </a:r>
            <a:endParaRPr lang="it-IT" sz="2400" dirty="0"/>
          </a:p>
          <a:p>
            <a:pPr marL="342900" lvl="0" indent="-342900">
              <a:buFont typeface="Arial" panose="020B0604020202020204" pitchFamily="34" charset="0"/>
              <a:buChar char="•"/>
              <a:defRPr/>
            </a:pPr>
            <a:endParaRPr lang="it-IT" sz="2400" dirty="0"/>
          </a:p>
          <a:p>
            <a:pPr marL="342900" lvl="0" indent="-342900">
              <a:buFont typeface="Arial" panose="020B0604020202020204" pitchFamily="34" charset="0"/>
              <a:buChar char="•"/>
              <a:defRPr/>
            </a:pPr>
            <a:r>
              <a:rPr lang="it-IT" sz="2400" dirty="0"/>
              <a:t>Garantisce </a:t>
            </a:r>
            <a:r>
              <a:rPr lang="it-IT" sz="2400" b="1" dirty="0"/>
              <a:t>l'impegno delle principali economie</a:t>
            </a:r>
            <a:r>
              <a:rPr lang="it-IT" sz="2400" dirty="0"/>
              <a:t> per </a:t>
            </a:r>
            <a:r>
              <a:rPr lang="it-IT" sz="2400" dirty="0" smtClean="0"/>
              <a:t>un agenda globale sul clima</a:t>
            </a:r>
            <a:r>
              <a:rPr lang="it-IT" sz="2400" dirty="0"/>
              <a:t>, l'ambiente e </a:t>
            </a:r>
            <a:r>
              <a:rPr lang="it-IT" sz="2400" dirty="0" smtClean="0"/>
              <a:t>i </a:t>
            </a:r>
            <a:r>
              <a:rPr lang="it-IT" sz="2400" dirty="0"/>
              <a:t>diritti dei lavoratori</a:t>
            </a:r>
          </a:p>
          <a:p>
            <a:pPr marL="342900" lvl="0" indent="-342900">
              <a:buFont typeface="Arial" panose="020B0604020202020204" pitchFamily="34" charset="0"/>
              <a:buChar char="•"/>
              <a:defRPr/>
            </a:pPr>
            <a:endParaRPr lang="it-IT" sz="2400" dirty="0"/>
          </a:p>
          <a:p>
            <a:pPr marL="342900" lvl="0" indent="-342900">
              <a:buFont typeface="Arial" panose="020B0604020202020204" pitchFamily="34" charset="0"/>
              <a:buChar char="•"/>
              <a:defRPr/>
            </a:pPr>
            <a:r>
              <a:rPr lang="it-IT" sz="2400" dirty="0"/>
              <a:t>Un accordo </a:t>
            </a:r>
            <a:r>
              <a:rPr lang="it-IT" sz="2400" b="1" dirty="0"/>
              <a:t>importante sul piano economico e </a:t>
            </a:r>
            <a:r>
              <a:rPr lang="it-IT" sz="2400" b="1" dirty="0" smtClean="0"/>
              <a:t>geopolitico</a:t>
            </a:r>
            <a:r>
              <a:rPr lang="it-IT" sz="2400" dirty="0" smtClean="0"/>
              <a:t>: </a:t>
            </a:r>
            <a:r>
              <a:rPr lang="it-IT" altLang="en-US" sz="2400" dirty="0" smtClean="0"/>
              <a:t>è</a:t>
            </a:r>
            <a:r>
              <a:rPr lang="it-IT" sz="2400" dirty="0" smtClean="0"/>
              <a:t> il più grande che l’Unione Europea abbia mai concluso</a:t>
            </a:r>
            <a:endParaRPr lang="it-IT" sz="2400" b="1" dirty="0"/>
          </a:p>
          <a:p>
            <a:pPr marL="342900" lvl="0" indent="-342900">
              <a:buFont typeface="Arial" panose="020B0604020202020204" pitchFamily="34" charset="0"/>
              <a:buChar char="•"/>
              <a:defRPr/>
            </a:pPr>
            <a:endParaRPr lang="it-IT" sz="2400" dirty="0"/>
          </a:p>
          <a:p>
            <a:pPr marL="342900" lvl="0" indent="-342900">
              <a:buFont typeface="Arial" panose="020B0604020202020204" pitchFamily="34" charset="0"/>
              <a:buChar char="•"/>
              <a:defRPr/>
            </a:pPr>
            <a:r>
              <a:rPr lang="it-IT" sz="2400" dirty="0"/>
              <a:t>Una </a:t>
            </a:r>
            <a:r>
              <a:rPr lang="it-IT" sz="2400" b="1" dirty="0"/>
              <a:t>grande opportunità </a:t>
            </a:r>
            <a:r>
              <a:rPr lang="it-IT" sz="2400" dirty="0"/>
              <a:t>per agricoltori, produttori, </a:t>
            </a:r>
            <a:r>
              <a:rPr lang="it-IT" sz="2400" dirty="0" smtClean="0"/>
              <a:t>ed esportatori </a:t>
            </a:r>
            <a:r>
              <a:rPr lang="it-IT" sz="2400" dirty="0"/>
              <a:t>europei</a:t>
            </a:r>
            <a:endParaRPr kumimoji="0" lang="en-GB" sz="2400" b="0" i="0" u="none" strike="noStrike" kern="1200" cap="none" spc="0" normalizeH="0" baseline="0" noProof="0" dirty="0" smtClean="0">
              <a:ln>
                <a:noFill/>
              </a:ln>
              <a:solidFill>
                <a:srgbClr val="0F5494"/>
              </a:solidFill>
              <a:effectLst/>
              <a:uLnTx/>
              <a:uFillTx/>
              <a:latin typeface="Verdana" pitchFamily="34" charset="0"/>
              <a:ea typeface="+mn-ea"/>
              <a:cs typeface="+mn-cs"/>
            </a:endParaRPr>
          </a:p>
        </p:txBody>
      </p:sp>
    </p:spTree>
    <p:extLst>
      <p:ext uri="{BB962C8B-B14F-4D97-AF65-F5344CB8AC3E}">
        <p14:creationId xmlns:p14="http://schemas.microsoft.com/office/powerpoint/2010/main" val="316314996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479376" y="2132856"/>
            <a:ext cx="10693188" cy="3404269"/>
          </a:xfrm>
        </p:spPr>
        <p:txBody>
          <a:bodyPr/>
          <a:lstStyle/>
          <a:p>
            <a:r>
              <a:rPr lang="it-IT" altLang="en-US" kern="1200" dirty="0">
                <a:latin typeface="Verdana" pitchFamily="34" charset="0"/>
              </a:rPr>
              <a:t>Rendere </a:t>
            </a:r>
            <a:r>
              <a:rPr lang="it-IT" altLang="en-US" b="1" kern="1200" dirty="0">
                <a:latin typeface="Verdana" pitchFamily="34" charset="0"/>
              </a:rPr>
              <a:t>più facile, economico ed equo fare affari con e nel </a:t>
            </a:r>
            <a:r>
              <a:rPr lang="it-IT" altLang="en-US" b="1" kern="1200" dirty="0" smtClean="0">
                <a:latin typeface="Verdana" pitchFamily="34" charset="0"/>
              </a:rPr>
              <a:t>Mercosur</a:t>
            </a:r>
          </a:p>
          <a:p>
            <a:endParaRPr lang="it-IT" altLang="en-US" sz="1200" b="1" kern="1200" dirty="0">
              <a:latin typeface="Verdana" pitchFamily="34" charset="0"/>
            </a:endParaRPr>
          </a:p>
          <a:p>
            <a:r>
              <a:rPr lang="it-IT" altLang="en-US" b="1" kern="1200" dirty="0" smtClean="0">
                <a:latin typeface="Verdana" pitchFamily="34" charset="0"/>
              </a:rPr>
              <a:t>Ottenere il vantaggio dei primi</a:t>
            </a:r>
            <a:r>
              <a:rPr lang="it-IT" altLang="en-US" kern="1200" dirty="0" smtClean="0">
                <a:latin typeface="Verdana" pitchFamily="34" charset="0"/>
              </a:rPr>
              <a:t>: </a:t>
            </a:r>
            <a:r>
              <a:rPr lang="it-IT" altLang="en-US" kern="1200" dirty="0">
                <a:latin typeface="Verdana" pitchFamily="34" charset="0"/>
              </a:rPr>
              <a:t>l'UE sarà il primo principale partner commerciale a concludere un accordo con il Mercosur </a:t>
            </a:r>
            <a:endParaRPr lang="it-IT" altLang="en-US" kern="1200" dirty="0" smtClean="0">
              <a:latin typeface="Verdana" pitchFamily="34" charset="0"/>
            </a:endParaRPr>
          </a:p>
          <a:p>
            <a:endParaRPr lang="it-IT" altLang="en-US" sz="1100" kern="1200" dirty="0">
              <a:latin typeface="Verdana" pitchFamily="34" charset="0"/>
            </a:endParaRPr>
          </a:p>
          <a:p>
            <a:r>
              <a:rPr lang="it-IT" altLang="en-US" kern="1200" dirty="0" smtClean="0">
                <a:latin typeface="Verdana" pitchFamily="34" charset="0"/>
              </a:rPr>
              <a:t>Migliorare la </a:t>
            </a:r>
            <a:r>
              <a:rPr lang="it-IT" altLang="en-US" b="1" kern="1200" dirty="0">
                <a:latin typeface="Verdana" pitchFamily="34" charset="0"/>
              </a:rPr>
              <a:t>competitività </a:t>
            </a:r>
            <a:r>
              <a:rPr lang="it-IT" altLang="en-US" kern="1200" dirty="0" smtClean="0">
                <a:latin typeface="Verdana" pitchFamily="34" charset="0"/>
              </a:rPr>
              <a:t>tramite </a:t>
            </a:r>
            <a:r>
              <a:rPr lang="it-IT" altLang="en-US" kern="1200" dirty="0">
                <a:latin typeface="Verdana" pitchFamily="34" charset="0"/>
              </a:rPr>
              <a:t>l'eliminazione dei dazi </a:t>
            </a:r>
            <a:endParaRPr lang="it-IT" altLang="en-US" kern="1200" dirty="0" smtClean="0">
              <a:latin typeface="Verdana" pitchFamily="34" charset="0"/>
            </a:endParaRPr>
          </a:p>
          <a:p>
            <a:endParaRPr lang="it-IT" altLang="en-US" sz="1400" kern="1200" dirty="0">
              <a:latin typeface="Verdana" pitchFamily="34" charset="0"/>
            </a:endParaRPr>
          </a:p>
          <a:p>
            <a:r>
              <a:rPr lang="it-IT" altLang="en-US" b="1" kern="1200" dirty="0" smtClean="0">
                <a:latin typeface="Verdana" pitchFamily="34" charset="0"/>
              </a:rPr>
              <a:t>Salvaguardare </a:t>
            </a:r>
            <a:r>
              <a:rPr lang="it-IT" altLang="en-US" b="1" kern="1200" dirty="0">
                <a:latin typeface="Verdana" pitchFamily="34" charset="0"/>
              </a:rPr>
              <a:t>gli interessi degli agricoltori dell'UE</a:t>
            </a:r>
            <a:r>
              <a:rPr lang="it-IT" altLang="en-US" kern="1200" dirty="0">
                <a:latin typeface="Verdana" pitchFamily="34" charset="0"/>
              </a:rPr>
              <a:t>: rispettare le rigorose norme di sicurezza alimentare dell'UE, </a:t>
            </a:r>
            <a:r>
              <a:rPr lang="it-IT" altLang="en-US" kern="1200" dirty="0" smtClean="0">
                <a:latin typeface="Verdana" pitchFamily="34" charset="0"/>
              </a:rPr>
              <a:t>sostenere </a:t>
            </a:r>
            <a:r>
              <a:rPr lang="it-IT" altLang="en-US" kern="1200" dirty="0">
                <a:latin typeface="Verdana" pitchFamily="34" charset="0"/>
              </a:rPr>
              <a:t>le PMI e promuovere lo sviluppo sostenibile</a:t>
            </a:r>
            <a:endParaRPr lang="en-US" altLang="en-US" sz="2600" kern="1200" dirty="0">
              <a:latin typeface="Verdana"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4D52-DC4C-4B95-9A95-ADF4D589CED2}"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p:cNvSpPr/>
          <p:nvPr/>
        </p:nvSpPr>
        <p:spPr>
          <a:xfrm>
            <a:off x="695400" y="1298850"/>
            <a:ext cx="10887000" cy="11387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4000" b="1" dirty="0" smtClean="0">
                <a:latin typeface="+mn-lt"/>
                <a:ea typeface="EC Square Sans Pro" panose="020B0506040000020004" pitchFamily="34" charset="0"/>
                <a:cs typeface="EC Square Sans Pro" panose="020B0506040000020004" pitchFamily="34" charset="0"/>
              </a:rPr>
              <a:t>Il </a:t>
            </a:r>
            <a:r>
              <a:rPr lang="fr-FR" sz="4000" b="1" dirty="0" err="1" smtClean="0">
                <a:latin typeface="+mn-lt"/>
                <a:ea typeface="EC Square Sans Pro" panose="020B0506040000020004" pitchFamily="34" charset="0"/>
                <a:cs typeface="EC Square Sans Pro" panose="020B0506040000020004" pitchFamily="34" charset="0"/>
              </a:rPr>
              <a:t>nuovo</a:t>
            </a:r>
            <a:r>
              <a:rPr lang="fr-FR" sz="4000" b="1" dirty="0" smtClean="0">
                <a:latin typeface="+mn-lt"/>
                <a:ea typeface="EC Square Sans Pro" panose="020B0506040000020004" pitchFamily="34" charset="0"/>
                <a:cs typeface="EC Square Sans Pro" panose="020B0506040000020004" pitchFamily="34" charset="0"/>
              </a:rPr>
              <a:t> accordo permette di</a:t>
            </a:r>
            <a:r>
              <a:rPr kumimoji="0" lang="fr-FR" sz="4400" b="1" i="0" u="none" strike="noStrike" kern="1200" cap="none" spc="0" normalizeH="0" baseline="0" noProof="0" dirty="0" smtClean="0">
                <a:ln>
                  <a:noFill/>
                </a:ln>
                <a:effectLst/>
                <a:uLnTx/>
                <a:uFillTx/>
                <a:latin typeface="+mn-lt"/>
                <a:ea typeface="EC Square Sans Pro" panose="020B0506040000020004" pitchFamily="34" charset="0"/>
                <a:cs typeface="EC Square Sans Pro" panose="020B0506040000020004" pitchFamily="34" charset="0"/>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sz="2400" b="1" dirty="0"/>
          </a:p>
        </p:txBody>
      </p:sp>
    </p:spTree>
    <p:extLst>
      <p:ext uri="{BB962C8B-B14F-4D97-AF65-F5344CB8AC3E}">
        <p14:creationId xmlns:p14="http://schemas.microsoft.com/office/powerpoint/2010/main" val="240325412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417504" y="1894185"/>
            <a:ext cx="11583152" cy="3404269"/>
          </a:xfrm>
        </p:spPr>
        <p:txBody>
          <a:bodyPr/>
          <a:lstStyle/>
          <a:p>
            <a:r>
              <a:rPr lang="it-IT" sz="2300" b="1" dirty="0" smtClean="0"/>
              <a:t>Eliminazione dei </a:t>
            </a:r>
            <a:r>
              <a:rPr lang="it-IT" sz="2300" b="1" dirty="0"/>
              <a:t>dazi sul 91% dei beni </a:t>
            </a:r>
            <a:r>
              <a:rPr lang="it-IT" sz="2300" dirty="0"/>
              <a:t>che le società dell'UE esportano nel </a:t>
            </a:r>
            <a:r>
              <a:rPr lang="it-IT" sz="2300" dirty="0" err="1" smtClean="0"/>
              <a:t>Mercosur</a:t>
            </a:r>
            <a:r>
              <a:rPr lang="it-IT" sz="2300" dirty="0" smtClean="0"/>
              <a:t> e sul</a:t>
            </a:r>
            <a:r>
              <a:rPr lang="en-US" altLang="en-US" sz="2300" kern="1200" dirty="0" smtClean="0">
                <a:latin typeface="Verdana" pitchFamily="34" charset="0"/>
              </a:rPr>
              <a:t> </a:t>
            </a:r>
            <a:r>
              <a:rPr lang="it-IT" altLang="en-US" sz="2300" b="1" kern="1200" dirty="0">
                <a:latin typeface="Verdana" pitchFamily="34" charset="0"/>
              </a:rPr>
              <a:t>92% delle merci </a:t>
            </a:r>
            <a:r>
              <a:rPr lang="it-IT" altLang="en-US" sz="2300" b="1" kern="1200" dirty="0" smtClean="0">
                <a:latin typeface="Verdana" pitchFamily="34" charset="0"/>
              </a:rPr>
              <a:t>che il Mercosur </a:t>
            </a:r>
            <a:r>
              <a:rPr lang="it-IT" altLang="en-US" sz="2300" kern="1200" dirty="0" smtClean="0">
                <a:latin typeface="Verdana" pitchFamily="34" charset="0"/>
              </a:rPr>
              <a:t>esporta </a:t>
            </a:r>
            <a:r>
              <a:rPr lang="it-IT" altLang="en-US" sz="2300" kern="1200" dirty="0">
                <a:latin typeface="Verdana" pitchFamily="34" charset="0"/>
              </a:rPr>
              <a:t>verso </a:t>
            </a:r>
            <a:r>
              <a:rPr lang="it-IT" altLang="en-US" sz="2300" kern="1200" dirty="0" smtClean="0">
                <a:latin typeface="Verdana" pitchFamily="34" charset="0"/>
              </a:rPr>
              <a:t>l'UE</a:t>
            </a:r>
          </a:p>
          <a:p>
            <a:r>
              <a:rPr lang="it-IT" altLang="en-US" sz="2300" kern="1200" dirty="0" smtClean="0">
                <a:latin typeface="Verdana" pitchFamily="34" charset="0"/>
              </a:rPr>
              <a:t>Nuove </a:t>
            </a:r>
            <a:r>
              <a:rPr lang="it-IT" altLang="en-US" sz="2300" kern="1200" dirty="0">
                <a:latin typeface="Verdana" pitchFamily="34" charset="0"/>
              </a:rPr>
              <a:t>opportunità </a:t>
            </a:r>
            <a:r>
              <a:rPr lang="it-IT" altLang="en-US" sz="2300" kern="1200" dirty="0" smtClean="0">
                <a:latin typeface="Verdana" pitchFamily="34" charset="0"/>
              </a:rPr>
              <a:t>nell'ambito degli </a:t>
            </a:r>
            <a:r>
              <a:rPr lang="it-IT" altLang="en-US" sz="2300" b="1" kern="1200" dirty="0">
                <a:latin typeface="Verdana" pitchFamily="34" charset="0"/>
              </a:rPr>
              <a:t>appalti pubblici </a:t>
            </a:r>
            <a:r>
              <a:rPr lang="it-IT" altLang="en-US" sz="2300" kern="1200" dirty="0">
                <a:latin typeface="Verdana" pitchFamily="34" charset="0"/>
              </a:rPr>
              <a:t>e per i prestatori di </a:t>
            </a:r>
            <a:r>
              <a:rPr lang="it-IT" altLang="en-US" sz="2300" b="1" kern="1200" dirty="0">
                <a:latin typeface="Verdana" pitchFamily="34" charset="0"/>
              </a:rPr>
              <a:t>servizi </a:t>
            </a:r>
            <a:endParaRPr lang="it-IT" altLang="en-US" sz="2300" b="1" kern="1200" dirty="0" smtClean="0">
              <a:latin typeface="Verdana" pitchFamily="34" charset="0"/>
            </a:endParaRPr>
          </a:p>
          <a:p>
            <a:r>
              <a:rPr lang="it-IT" altLang="en-US" sz="2300" kern="1200" dirty="0" smtClean="0">
                <a:latin typeface="Verdana" pitchFamily="34" charset="0"/>
              </a:rPr>
              <a:t>Protezione di </a:t>
            </a:r>
            <a:r>
              <a:rPr lang="it-IT" altLang="en-US" sz="2300" b="1" kern="1200" dirty="0" smtClean="0">
                <a:latin typeface="Verdana" pitchFamily="34" charset="0"/>
              </a:rPr>
              <a:t>350 Indicazioni Geografiche </a:t>
            </a:r>
            <a:r>
              <a:rPr lang="it-IT" altLang="en-US" sz="2300" kern="1200" dirty="0" smtClean="0">
                <a:latin typeface="Verdana" pitchFamily="34" charset="0"/>
              </a:rPr>
              <a:t>europee e </a:t>
            </a:r>
            <a:r>
              <a:rPr lang="it-IT" altLang="en-US" sz="2300" b="1" kern="1200" dirty="0" smtClean="0">
                <a:latin typeface="Verdana" pitchFamily="34" charset="0"/>
              </a:rPr>
              <a:t>220 </a:t>
            </a:r>
            <a:r>
              <a:rPr lang="it-IT" altLang="en-US" sz="2300" kern="1200" dirty="0" smtClean="0">
                <a:latin typeface="Verdana" pitchFamily="34" charset="0"/>
              </a:rPr>
              <a:t>del Mercosur</a:t>
            </a:r>
          </a:p>
          <a:p>
            <a:r>
              <a:rPr lang="it-IT" altLang="en-US" sz="2300" kern="1200" dirty="0" smtClean="0">
                <a:latin typeface="Verdana" pitchFamily="34" charset="0"/>
              </a:rPr>
              <a:t>Semplificazione dei </a:t>
            </a:r>
            <a:r>
              <a:rPr lang="it-IT" altLang="en-US" sz="2300" b="1" kern="1200" dirty="0">
                <a:latin typeface="Verdana" pitchFamily="34" charset="0"/>
              </a:rPr>
              <a:t>controlli alla </a:t>
            </a:r>
            <a:r>
              <a:rPr lang="it-IT" altLang="en-US" sz="2300" b="1" kern="1200" dirty="0" smtClean="0">
                <a:latin typeface="Verdana" pitchFamily="34" charset="0"/>
              </a:rPr>
              <a:t>frontiera </a:t>
            </a:r>
            <a:r>
              <a:rPr lang="it-IT" altLang="en-US" sz="2300" kern="1200" dirty="0" smtClean="0">
                <a:latin typeface="Verdana" pitchFamily="34" charset="0"/>
              </a:rPr>
              <a:t>e riduzione di formalità </a:t>
            </a:r>
            <a:r>
              <a:rPr lang="it-IT" altLang="en-US" sz="2300" kern="1200" dirty="0">
                <a:latin typeface="Verdana" pitchFamily="34" charset="0"/>
              </a:rPr>
              <a:t>burocratiche </a:t>
            </a:r>
            <a:endParaRPr lang="it-IT" altLang="en-US" sz="2300" kern="1200" dirty="0" smtClean="0">
              <a:latin typeface="Verdana" pitchFamily="34" charset="0"/>
            </a:endParaRPr>
          </a:p>
          <a:p>
            <a:r>
              <a:rPr lang="it-IT" altLang="en-US" sz="2300" kern="1200" dirty="0">
                <a:latin typeface="Verdana" pitchFamily="34" charset="0"/>
              </a:rPr>
              <a:t>Le </a:t>
            </a:r>
            <a:r>
              <a:rPr lang="it-IT" altLang="en-US" sz="2300" kern="1200" dirty="0" smtClean="0">
                <a:latin typeface="Verdana" pitchFamily="34" charset="0"/>
              </a:rPr>
              <a:t>norme </a:t>
            </a:r>
            <a:r>
              <a:rPr lang="it-IT" altLang="en-US" sz="2300" kern="1200" dirty="0">
                <a:latin typeface="Verdana" pitchFamily="34" charset="0"/>
              </a:rPr>
              <a:t>europee in materia di </a:t>
            </a:r>
            <a:r>
              <a:rPr lang="it-IT" altLang="en-US" sz="2300" b="1" kern="1200" dirty="0">
                <a:latin typeface="Verdana" pitchFamily="34" charset="0"/>
              </a:rPr>
              <a:t>sicurezza alimentare </a:t>
            </a:r>
            <a:r>
              <a:rPr lang="it-IT" altLang="en-US" sz="2300" kern="1200" dirty="0">
                <a:latin typeface="Verdana" pitchFamily="34" charset="0"/>
              </a:rPr>
              <a:t>rimarranno invariate </a:t>
            </a:r>
            <a:endParaRPr lang="it-IT" altLang="en-US" sz="2300" kern="1200" dirty="0" smtClean="0">
              <a:latin typeface="Verdana" pitchFamily="34" charset="0"/>
            </a:endParaRPr>
          </a:p>
          <a:p>
            <a:r>
              <a:rPr lang="it-IT" altLang="en-US" sz="2300" kern="1200" dirty="0" smtClean="0">
                <a:latin typeface="Verdana" pitchFamily="34" charset="0"/>
              </a:rPr>
              <a:t>Impegno a </a:t>
            </a:r>
            <a:r>
              <a:rPr lang="it-IT" altLang="en-US" sz="2300" b="1" kern="1200" dirty="0" smtClean="0">
                <a:latin typeface="Verdana" pitchFamily="34" charset="0"/>
              </a:rPr>
              <a:t>rispettare l'accordo </a:t>
            </a:r>
            <a:r>
              <a:rPr lang="it-IT" altLang="en-US" sz="2300" b="1" kern="1200" dirty="0">
                <a:latin typeface="Verdana" pitchFamily="34" charset="0"/>
              </a:rPr>
              <a:t>di Parigi </a:t>
            </a:r>
            <a:r>
              <a:rPr lang="it-IT" altLang="en-US" sz="2300" kern="1200" dirty="0">
                <a:latin typeface="Verdana" pitchFamily="34" charset="0"/>
              </a:rPr>
              <a:t>sui cambiamenti </a:t>
            </a:r>
            <a:r>
              <a:rPr lang="it-IT" altLang="en-US" sz="2300" kern="1200" dirty="0" smtClean="0">
                <a:latin typeface="Verdana" pitchFamily="34" charset="0"/>
              </a:rPr>
              <a:t>climatici</a:t>
            </a:r>
          </a:p>
          <a:p>
            <a:r>
              <a:rPr lang="it-IT" altLang="en-US" sz="2300" kern="1200" dirty="0" smtClean="0">
                <a:latin typeface="Verdana" pitchFamily="34" charset="0"/>
              </a:rPr>
              <a:t>Una attenzione particolare per le </a:t>
            </a:r>
            <a:r>
              <a:rPr lang="it-IT" altLang="en-US" sz="2300" b="1" kern="1200" dirty="0" smtClean="0">
                <a:latin typeface="Verdana" pitchFamily="34" charset="0"/>
              </a:rPr>
              <a:t>piccole e medie imprese</a:t>
            </a:r>
          </a:p>
          <a:p>
            <a:endParaRPr lang="en-US" altLang="en-US" sz="2300" kern="1200" dirty="0">
              <a:latin typeface="Verdana"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4D52-DC4C-4B95-9A95-ADF4D589CED2}"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p:cNvSpPr/>
          <p:nvPr/>
        </p:nvSpPr>
        <p:spPr>
          <a:xfrm>
            <a:off x="695400" y="1124744"/>
            <a:ext cx="1088700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4000" b="1" dirty="0" smtClean="0">
                <a:latin typeface="+mn-lt"/>
                <a:ea typeface="EC Square Sans Pro" panose="020B0506040000020004" pitchFamily="34" charset="0"/>
                <a:cs typeface="EC Square Sans Pro" panose="020B0506040000020004" pitchFamily="34" charset="0"/>
              </a:rPr>
              <a:t>L’accordo in </a:t>
            </a:r>
            <a:r>
              <a:rPr lang="fr-FR" sz="4000" b="1" dirty="0" err="1" smtClean="0">
                <a:latin typeface="+mn-lt"/>
                <a:ea typeface="EC Square Sans Pro" panose="020B0506040000020004" pitchFamily="34" charset="0"/>
                <a:cs typeface="EC Square Sans Pro" panose="020B0506040000020004" pitchFamily="34" charset="0"/>
              </a:rPr>
              <a:t>sintesi</a:t>
            </a:r>
            <a:endParaRPr kumimoji="0" lang="fr-FR" sz="4400" b="1" i="0" u="none" strike="noStrike" kern="1200" cap="none" spc="0" normalizeH="0" baseline="0" noProof="0" dirty="0" smtClean="0">
              <a:ln>
                <a:noFill/>
              </a:ln>
              <a:effectLst/>
              <a:uLnTx/>
              <a:uFillTx/>
              <a:latin typeface="+mn-lt"/>
              <a:ea typeface="EC Square Sans Pro" panose="020B0506040000020004" pitchFamily="34" charset="0"/>
              <a:cs typeface="EC Square Sans Pro" panose="020B0506040000020004" pitchFamily="34" charset="0"/>
            </a:endParaRPr>
          </a:p>
        </p:txBody>
      </p:sp>
    </p:spTree>
    <p:extLst>
      <p:ext uri="{BB962C8B-B14F-4D97-AF65-F5344CB8AC3E}">
        <p14:creationId xmlns:p14="http://schemas.microsoft.com/office/powerpoint/2010/main" val="49073266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60" y="1052736"/>
            <a:ext cx="10972800" cy="936625"/>
          </a:xfrm>
        </p:spPr>
        <p:txBody>
          <a:bodyPr/>
          <a:lstStyle/>
          <a:p>
            <a:pPr algn="ctr"/>
            <a:r>
              <a:rPr lang="fr-BE" dirty="0" err="1"/>
              <a:t>Cauta</a:t>
            </a:r>
            <a:r>
              <a:rPr lang="fr-BE" dirty="0"/>
              <a:t> </a:t>
            </a:r>
            <a:r>
              <a:rPr lang="fr-BE" dirty="0" smtClean="0"/>
              <a:t>e </a:t>
            </a:r>
            <a:r>
              <a:rPr lang="fr-BE" dirty="0" err="1" smtClean="0"/>
              <a:t>graduale</a:t>
            </a:r>
            <a:r>
              <a:rPr lang="fr-BE" dirty="0" smtClean="0"/>
              <a:t> </a:t>
            </a:r>
            <a:r>
              <a:rPr lang="fr-BE" dirty="0" err="1" smtClean="0"/>
              <a:t>apertura</a:t>
            </a:r>
            <a:r>
              <a:rPr lang="fr-BE" dirty="0" smtClean="0"/>
              <a:t> </a:t>
            </a:r>
            <a:r>
              <a:rPr lang="fr-BE" dirty="0" err="1" smtClean="0"/>
              <a:t>del</a:t>
            </a:r>
            <a:r>
              <a:rPr lang="fr-BE" dirty="0" smtClean="0"/>
              <a:t> mercato </a:t>
            </a:r>
            <a:r>
              <a:rPr lang="fr-BE" dirty="0" err="1" smtClean="0"/>
              <a:t>europeo</a:t>
            </a:r>
            <a:endParaRPr lang="fr-BE" dirty="0"/>
          </a:p>
        </p:txBody>
      </p:sp>
      <p:sp>
        <p:nvSpPr>
          <p:cNvPr id="3" name="Content Placeholder 2"/>
          <p:cNvSpPr>
            <a:spLocks noGrp="1"/>
          </p:cNvSpPr>
          <p:nvPr>
            <p:ph idx="1"/>
          </p:nvPr>
        </p:nvSpPr>
        <p:spPr>
          <a:xfrm>
            <a:off x="609600" y="1772816"/>
            <a:ext cx="10972800" cy="4092761"/>
          </a:xfrm>
        </p:spPr>
        <p:txBody>
          <a:bodyPr/>
          <a:lstStyle/>
          <a:p>
            <a:pPr marL="0" indent="0">
              <a:buNone/>
            </a:pPr>
            <a:r>
              <a:rPr lang="en-GB" sz="2200" b="1" i="1" dirty="0" smtClean="0">
                <a:solidFill>
                  <a:srgbClr val="0070C0"/>
                </a:solidFill>
              </a:rPr>
              <a:t>Per </a:t>
            </a:r>
            <a:r>
              <a:rPr lang="en-GB" sz="2200" b="1" i="1" dirty="0" err="1" smtClean="0">
                <a:solidFill>
                  <a:srgbClr val="0070C0"/>
                </a:solidFill>
              </a:rPr>
              <a:t>i</a:t>
            </a:r>
            <a:r>
              <a:rPr lang="en-GB" sz="2200" b="1" i="1" dirty="0" smtClean="0">
                <a:solidFill>
                  <a:srgbClr val="0070C0"/>
                </a:solidFill>
              </a:rPr>
              <a:t> </a:t>
            </a:r>
            <a:r>
              <a:rPr lang="en-GB" sz="2200" b="1" i="1" dirty="0" err="1" smtClean="0">
                <a:solidFill>
                  <a:srgbClr val="0070C0"/>
                </a:solidFill>
              </a:rPr>
              <a:t>prodotti</a:t>
            </a:r>
            <a:r>
              <a:rPr lang="en-GB" sz="2200" b="1" i="1" dirty="0" smtClean="0">
                <a:solidFill>
                  <a:srgbClr val="0070C0"/>
                </a:solidFill>
              </a:rPr>
              <a:t> </a:t>
            </a:r>
            <a:r>
              <a:rPr lang="en-GB" sz="2200" b="1" i="1" dirty="0" err="1" smtClean="0">
                <a:solidFill>
                  <a:srgbClr val="0070C0"/>
                </a:solidFill>
              </a:rPr>
              <a:t>sensibili</a:t>
            </a:r>
            <a:r>
              <a:rPr lang="en-GB" sz="2200" b="1" i="1" dirty="0" smtClean="0">
                <a:solidFill>
                  <a:srgbClr val="0070C0"/>
                </a:solidFill>
              </a:rPr>
              <a:t> </a:t>
            </a:r>
            <a:r>
              <a:rPr lang="en-GB" sz="2200" b="1" i="1" dirty="0" err="1" smtClean="0">
                <a:solidFill>
                  <a:srgbClr val="0070C0"/>
                </a:solidFill>
              </a:rPr>
              <a:t>apertura</a:t>
            </a:r>
            <a:r>
              <a:rPr lang="en-GB" sz="2200" b="1" i="1" dirty="0" smtClean="0">
                <a:solidFill>
                  <a:srgbClr val="0070C0"/>
                </a:solidFill>
              </a:rPr>
              <a:t> </a:t>
            </a:r>
            <a:r>
              <a:rPr lang="en-GB" sz="2200" b="1" i="1" dirty="0" err="1" smtClean="0">
                <a:solidFill>
                  <a:srgbClr val="0070C0"/>
                </a:solidFill>
              </a:rPr>
              <a:t>limitata</a:t>
            </a:r>
            <a:r>
              <a:rPr lang="en-GB" sz="2200" b="1" i="1" dirty="0" smtClean="0">
                <a:solidFill>
                  <a:srgbClr val="0070C0"/>
                </a:solidFill>
              </a:rPr>
              <a:t> a </a:t>
            </a:r>
            <a:r>
              <a:rPr lang="en-GB" sz="2200" b="1" i="1" dirty="0" err="1" smtClean="0">
                <a:solidFill>
                  <a:srgbClr val="0070C0"/>
                </a:solidFill>
              </a:rPr>
              <a:t>una</a:t>
            </a:r>
            <a:r>
              <a:rPr lang="en-GB" sz="2200" b="1" i="1" dirty="0" smtClean="0">
                <a:solidFill>
                  <a:srgbClr val="0070C0"/>
                </a:solidFill>
              </a:rPr>
              <a:t> parte del volume del </a:t>
            </a:r>
            <a:r>
              <a:rPr lang="en-GB" sz="2200" b="1" i="1" dirty="0" err="1" smtClean="0">
                <a:solidFill>
                  <a:srgbClr val="0070C0"/>
                </a:solidFill>
              </a:rPr>
              <a:t>commercio</a:t>
            </a:r>
            <a:r>
              <a:rPr lang="en-GB" sz="2200" b="1" i="1" dirty="0" smtClean="0">
                <a:solidFill>
                  <a:srgbClr val="0070C0"/>
                </a:solidFill>
              </a:rPr>
              <a:t> </a:t>
            </a:r>
            <a:r>
              <a:rPr lang="en-GB" sz="2200" b="1" i="1" dirty="0" err="1" smtClean="0">
                <a:solidFill>
                  <a:srgbClr val="0070C0"/>
                </a:solidFill>
              </a:rPr>
              <a:t>esistente</a:t>
            </a:r>
            <a:r>
              <a:rPr lang="en-GB" sz="2200" b="1" i="1" dirty="0" smtClean="0">
                <a:solidFill>
                  <a:srgbClr val="0070C0"/>
                </a:solidFill>
              </a:rPr>
              <a:t>:</a:t>
            </a:r>
          </a:p>
          <a:p>
            <a:pPr>
              <a:buFont typeface="Wingdings" panose="05000000000000000000" pitchFamily="2" charset="2"/>
              <a:buChar char="v"/>
            </a:pPr>
            <a:r>
              <a:rPr lang="en-GB" b="1" dirty="0" err="1"/>
              <a:t>Carni</a:t>
            </a:r>
            <a:r>
              <a:rPr lang="en-GB" b="1" dirty="0"/>
              <a:t> bovine </a:t>
            </a:r>
            <a:r>
              <a:rPr lang="en-GB" dirty="0"/>
              <a:t>99.000 t = </a:t>
            </a:r>
            <a:r>
              <a:rPr lang="it-IT" dirty="0"/>
              <a:t>1,2% del consumo totale di carni bovine in Europa </a:t>
            </a:r>
          </a:p>
          <a:p>
            <a:pPr>
              <a:buFont typeface="Wingdings" panose="05000000000000000000" pitchFamily="2" charset="2"/>
              <a:buChar char="v"/>
            </a:pPr>
            <a:r>
              <a:rPr lang="it-IT" b="1" dirty="0"/>
              <a:t>Pollame</a:t>
            </a:r>
            <a:r>
              <a:rPr lang="it-IT" dirty="0"/>
              <a:t> </a:t>
            </a:r>
            <a:r>
              <a:rPr lang="fr-BE" dirty="0"/>
              <a:t>180 000 t = 1,2% </a:t>
            </a:r>
            <a:r>
              <a:rPr lang="fr-BE" dirty="0" err="1"/>
              <a:t>del</a:t>
            </a:r>
            <a:r>
              <a:rPr lang="fr-BE" dirty="0"/>
              <a:t> </a:t>
            </a:r>
            <a:r>
              <a:rPr lang="fr-BE" dirty="0" err="1"/>
              <a:t>consumo</a:t>
            </a:r>
            <a:r>
              <a:rPr lang="fr-BE" dirty="0"/>
              <a:t> </a:t>
            </a:r>
            <a:r>
              <a:rPr lang="fr-BE" dirty="0" err="1"/>
              <a:t>attuale</a:t>
            </a:r>
            <a:endParaRPr lang="fr-BE" dirty="0"/>
          </a:p>
          <a:p>
            <a:pPr>
              <a:buFont typeface="Wingdings" panose="05000000000000000000" pitchFamily="2" charset="2"/>
              <a:buChar char="v"/>
            </a:pPr>
            <a:r>
              <a:rPr lang="fr-BE" b="1" dirty="0" err="1"/>
              <a:t>Zucchero</a:t>
            </a:r>
            <a:r>
              <a:rPr lang="fr-BE" dirty="0"/>
              <a:t> 180 000 t = </a:t>
            </a:r>
            <a:r>
              <a:rPr lang="it-IT" dirty="0"/>
              <a:t>1% de consumo di zucchero dell'UE</a:t>
            </a:r>
          </a:p>
          <a:p>
            <a:pPr>
              <a:buFont typeface="Wingdings" panose="05000000000000000000" pitchFamily="2" charset="2"/>
              <a:buChar char="v"/>
            </a:pPr>
            <a:r>
              <a:rPr lang="it-IT" b="1" dirty="0"/>
              <a:t>Riso</a:t>
            </a:r>
            <a:r>
              <a:rPr lang="it-IT" dirty="0"/>
              <a:t> </a:t>
            </a:r>
            <a:r>
              <a:rPr lang="fr-BE" dirty="0"/>
              <a:t>60 000 t = 2% </a:t>
            </a:r>
            <a:r>
              <a:rPr lang="fr-BE" dirty="0" err="1"/>
              <a:t>del</a:t>
            </a:r>
            <a:r>
              <a:rPr lang="fr-BE" dirty="0"/>
              <a:t> </a:t>
            </a:r>
            <a:r>
              <a:rPr lang="fr-BE" dirty="0" err="1"/>
              <a:t>consumo</a:t>
            </a:r>
            <a:r>
              <a:rPr lang="fr-BE" dirty="0"/>
              <a:t> </a:t>
            </a:r>
            <a:r>
              <a:rPr lang="fr-BE" dirty="0" err="1"/>
              <a:t>dell'UE</a:t>
            </a:r>
            <a:r>
              <a:rPr lang="fr-BE" dirty="0"/>
              <a:t> (</a:t>
            </a:r>
            <a:r>
              <a:rPr lang="fr-BE" dirty="0" err="1"/>
              <a:t>riso</a:t>
            </a:r>
            <a:r>
              <a:rPr lang="fr-BE" dirty="0"/>
              <a:t> </a:t>
            </a:r>
            <a:r>
              <a:rPr lang="fr-BE" dirty="0" err="1"/>
              <a:t>Indica</a:t>
            </a:r>
            <a:r>
              <a:rPr lang="fr-BE" dirty="0"/>
              <a:t> e non </a:t>
            </a:r>
            <a:r>
              <a:rPr lang="fr-BE" dirty="0" err="1"/>
              <a:t>Japonica</a:t>
            </a:r>
            <a:r>
              <a:rPr lang="fr-BE" dirty="0"/>
              <a:t>)</a:t>
            </a:r>
            <a:endParaRPr lang="it-IT" dirty="0"/>
          </a:p>
          <a:p>
            <a:pPr>
              <a:buFont typeface="Wingdings" panose="05000000000000000000" pitchFamily="2" charset="2"/>
              <a:buChar char="v"/>
            </a:pPr>
            <a:r>
              <a:rPr lang="it-IT" b="1" dirty="0"/>
              <a:t>Miele</a:t>
            </a:r>
            <a:r>
              <a:rPr lang="it-IT" dirty="0"/>
              <a:t> </a:t>
            </a:r>
            <a:r>
              <a:rPr lang="fr-BE" dirty="0"/>
              <a:t>45 000 t (</a:t>
            </a:r>
            <a:r>
              <a:rPr lang="fr-BE" dirty="0" err="1"/>
              <a:t>importazioni</a:t>
            </a:r>
            <a:r>
              <a:rPr lang="fr-BE" dirty="0"/>
              <a:t> </a:t>
            </a:r>
            <a:r>
              <a:rPr lang="fr-BE" dirty="0" err="1"/>
              <a:t>correnti</a:t>
            </a:r>
            <a:r>
              <a:rPr lang="fr-BE" dirty="0"/>
              <a:t> 35.000 t, UE importa 45% </a:t>
            </a:r>
            <a:r>
              <a:rPr lang="fr-BE" dirty="0" err="1"/>
              <a:t>del</a:t>
            </a:r>
            <a:r>
              <a:rPr lang="fr-BE" dirty="0"/>
              <a:t> </a:t>
            </a:r>
            <a:r>
              <a:rPr lang="fr-BE" dirty="0" err="1"/>
              <a:t>miele</a:t>
            </a:r>
            <a:r>
              <a:rPr lang="fr-BE" dirty="0"/>
              <a:t> </a:t>
            </a:r>
            <a:r>
              <a:rPr lang="fr-BE" dirty="0" err="1"/>
              <a:t>che</a:t>
            </a:r>
            <a:r>
              <a:rPr lang="fr-BE" dirty="0"/>
              <a:t> consuma)</a:t>
            </a:r>
            <a:endParaRPr lang="it-IT" dirty="0"/>
          </a:p>
          <a:p>
            <a:pPr>
              <a:buFont typeface="Wingdings" panose="05000000000000000000" pitchFamily="2" charset="2"/>
              <a:buChar char="v"/>
            </a:pPr>
            <a:r>
              <a:rPr lang="it-IT" b="1" dirty="0"/>
              <a:t>Etanolo</a:t>
            </a:r>
            <a:r>
              <a:rPr lang="it-IT" dirty="0"/>
              <a:t> </a:t>
            </a:r>
            <a:r>
              <a:rPr lang="fr-BE" dirty="0"/>
              <a:t>450 000 </a:t>
            </a:r>
            <a:r>
              <a:rPr lang="fr-BE" dirty="0" smtClean="0"/>
              <a:t>t (</a:t>
            </a:r>
            <a:r>
              <a:rPr lang="fr-BE" dirty="0" err="1"/>
              <a:t>i</a:t>
            </a:r>
            <a:r>
              <a:rPr lang="fr-BE" dirty="0" err="1" smtClean="0"/>
              <a:t>nd</a:t>
            </a:r>
            <a:r>
              <a:rPr lang="fr-BE" dirty="0" smtClean="0"/>
              <a:t>. </a:t>
            </a:r>
            <a:r>
              <a:rPr lang="fr-BE" dirty="0" err="1"/>
              <a:t>c</a:t>
            </a:r>
            <a:r>
              <a:rPr lang="fr-BE" dirty="0" err="1" smtClean="0"/>
              <a:t>himica</a:t>
            </a:r>
            <a:r>
              <a:rPr lang="fr-BE" dirty="0" smtClean="0"/>
              <a:t>) e 200.00 ton (</a:t>
            </a:r>
            <a:r>
              <a:rPr lang="fr-BE" dirty="0" err="1" smtClean="0"/>
              <a:t>altri</a:t>
            </a:r>
            <a:r>
              <a:rPr lang="fr-BE" dirty="0" smtClean="0"/>
              <a:t> </a:t>
            </a:r>
            <a:r>
              <a:rPr lang="fr-BE" dirty="0" err="1" smtClean="0"/>
              <a:t>usi</a:t>
            </a:r>
            <a:r>
              <a:rPr lang="fr-BE" dirty="0" smtClean="0"/>
              <a:t>)</a:t>
            </a:r>
            <a:endParaRPr lang="it-IT" b="1" dirty="0" smtClean="0">
              <a:solidFill>
                <a:srgbClr val="FF0000"/>
              </a:solidFill>
            </a:endParaRPr>
          </a:p>
          <a:p>
            <a:endParaRPr lang="fr-BE" b="1" dirty="0">
              <a:solidFill>
                <a:srgbClr val="FF0000"/>
              </a:solidFill>
            </a:endParaRPr>
          </a:p>
        </p:txBody>
      </p:sp>
      <p:sp>
        <p:nvSpPr>
          <p:cNvPr id="4" name="Slide Number Placeholder 3"/>
          <p:cNvSpPr>
            <a:spLocks noGrp="1"/>
          </p:cNvSpPr>
          <p:nvPr>
            <p:ph type="sldNum" sz="quarter" idx="12"/>
          </p:nvPr>
        </p:nvSpPr>
        <p:spPr/>
        <p:txBody>
          <a:bodyPr/>
          <a:lstStyle/>
          <a:p>
            <a:pPr>
              <a:defRPr/>
            </a:pPr>
            <a:fld id="{A7C91D6C-DFF8-4DE6-B44E-2D7F4FE8C688}"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200444747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839416" y="2204864"/>
            <a:ext cx="9829655" cy="3024336"/>
          </a:xfrm>
        </p:spPr>
        <p:txBody>
          <a:bodyPr/>
          <a:lstStyle/>
          <a:p>
            <a:pPr marL="2244725" indent="-2244725" algn="ctr">
              <a:buNone/>
            </a:pPr>
            <a:r>
              <a:rPr lang="en-GB" altLang="en-US" sz="5400" b="1" dirty="0" smtClean="0">
                <a:solidFill>
                  <a:srgbClr val="002060"/>
                </a:solidFill>
                <a:effectLst>
                  <a:outerShdw blurRad="38100" dist="38100" dir="2700000" algn="tl">
                    <a:srgbClr val="000000">
                      <a:alpha val="43137"/>
                    </a:srgbClr>
                  </a:outerShdw>
                </a:effectLst>
                <a:latin typeface="EC Square Sans Pro Thin" panose="020B0506040000020004" pitchFamily="34" charset="0"/>
              </a:rPr>
              <a:t>PARTE 2</a:t>
            </a:r>
            <a:r>
              <a:rPr lang="en-GB" altLang="en-US" sz="5400" b="1" dirty="0" smtClean="0">
                <a:solidFill>
                  <a:srgbClr val="002060"/>
                </a:solidFill>
                <a:latin typeface="EC Square Sans Pro Thin" panose="020B0506040000020004" pitchFamily="34" charset="0"/>
              </a:rPr>
              <a:t>: </a:t>
            </a:r>
          </a:p>
          <a:p>
            <a:pPr marL="0" indent="0" algn="ctr">
              <a:buNone/>
            </a:pPr>
            <a:r>
              <a:rPr lang="en-GB" altLang="en-US" sz="5400" b="1" dirty="0" smtClean="0">
                <a:solidFill>
                  <a:srgbClr val="002060"/>
                </a:solidFill>
                <a:latin typeface="EC Square Sans Pro Thin" panose="020B0506040000020004" pitchFamily="34" charset="0"/>
              </a:rPr>
              <a:t>BENEFICI POTENZIALI PER L’ ITALIA</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4D52-DC4C-4B95-9A95-ADF4D589CED2}"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607343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E03E5-FA32-481D-A31D-7DF7A153C0A9}"/>
              </a:ext>
            </a:extLst>
          </p:cNvPr>
          <p:cNvSpPr>
            <a:spLocks noGrp="1"/>
          </p:cNvSpPr>
          <p:nvPr>
            <p:ph type="sldNum" sz="quarter" idx="12"/>
          </p:nvPr>
        </p:nvSpPr>
        <p:spPr>
          <a:xfrm>
            <a:off x="7661180" y="6504737"/>
            <a:ext cx="2844800" cy="476250"/>
          </a:xfrm>
        </p:spPr>
        <p:txBody>
          <a:bodyPr/>
          <a:lstStyle/>
          <a:p>
            <a:pPr>
              <a:defRPr/>
            </a:pPr>
            <a:fld id="{A7C91D6C-DFF8-4DE6-B44E-2D7F4FE8C688}" type="slidenum">
              <a:rPr lang="en-GB" smtClean="0"/>
              <a:pPr>
                <a:defRPr/>
              </a:pPr>
              <a:t>15</a:t>
            </a:fld>
            <a:endParaRPr lang="en-GB" dirty="0"/>
          </a:p>
        </p:txBody>
      </p:sp>
      <p:sp>
        <p:nvSpPr>
          <p:cNvPr id="9" name="Title 1"/>
          <p:cNvSpPr>
            <a:spLocks noGrp="1"/>
          </p:cNvSpPr>
          <p:nvPr>
            <p:ph type="title"/>
          </p:nvPr>
        </p:nvSpPr>
        <p:spPr>
          <a:xfrm>
            <a:off x="1359649" y="1483161"/>
            <a:ext cx="9299376" cy="1008062"/>
          </a:xfrm>
        </p:spPr>
        <p:txBody>
          <a:bodyPr/>
          <a:lstStyle/>
          <a:p>
            <a:pPr marL="0" indent="0" algn="ctr"/>
            <a:r>
              <a:rPr lang="en-GB" altLang="en-US" sz="4400" kern="1200" dirty="0" smtClean="0">
                <a:latin typeface="+mn-lt"/>
                <a:ea typeface="EC Square Sans Pro" panose="020B0506040000020004" pitchFamily="34" charset="0"/>
                <a:cs typeface="EC Square Sans Pro" panose="020B0506040000020004" pitchFamily="34" charset="0"/>
              </a:rPr>
              <a:t>ITALIA – MERCOSUR</a:t>
            </a:r>
            <a:br>
              <a:rPr lang="en-GB" altLang="en-US" sz="4400" kern="1200" dirty="0" smtClean="0">
                <a:latin typeface="+mn-lt"/>
                <a:ea typeface="EC Square Sans Pro" panose="020B0506040000020004" pitchFamily="34" charset="0"/>
                <a:cs typeface="EC Square Sans Pro" panose="020B0506040000020004" pitchFamily="34" charset="0"/>
              </a:rPr>
            </a:br>
            <a:r>
              <a:rPr lang="en-GB" altLang="en-US" sz="4400" kern="1200" dirty="0" err="1" smtClean="0">
                <a:latin typeface="+mn-lt"/>
                <a:ea typeface="EC Square Sans Pro" panose="020B0506040000020004" pitchFamily="34" charset="0"/>
                <a:cs typeface="EC Square Sans Pro" panose="020B0506040000020004" pitchFamily="34" charset="0"/>
              </a:rPr>
              <a:t>Una</a:t>
            </a:r>
            <a:r>
              <a:rPr lang="en-GB" altLang="en-US" sz="4400" kern="1200" dirty="0" smtClean="0">
                <a:latin typeface="+mn-lt"/>
                <a:ea typeface="EC Square Sans Pro" panose="020B0506040000020004" pitchFamily="34" charset="0"/>
                <a:cs typeface="EC Square Sans Pro" panose="020B0506040000020004" pitchFamily="34" charset="0"/>
              </a:rPr>
              <a:t> </a:t>
            </a:r>
            <a:r>
              <a:rPr lang="en-GB" altLang="en-US" sz="4400" kern="1200" dirty="0" err="1" smtClean="0">
                <a:latin typeface="+mn-lt"/>
                <a:ea typeface="EC Square Sans Pro" panose="020B0506040000020004" pitchFamily="34" charset="0"/>
                <a:cs typeface="EC Square Sans Pro" panose="020B0506040000020004" pitchFamily="34" charset="0"/>
              </a:rPr>
              <a:t>relazione</a:t>
            </a:r>
            <a:r>
              <a:rPr lang="en-GB" altLang="en-US" sz="4400" kern="1200" dirty="0" smtClean="0">
                <a:latin typeface="+mn-lt"/>
                <a:ea typeface="EC Square Sans Pro" panose="020B0506040000020004" pitchFamily="34" charset="0"/>
                <a:cs typeface="EC Square Sans Pro" panose="020B0506040000020004" pitchFamily="34" charset="0"/>
              </a:rPr>
              <a:t> </a:t>
            </a:r>
            <a:r>
              <a:rPr lang="en-GB" altLang="en-US" sz="4400" kern="1200" dirty="0" err="1" smtClean="0">
                <a:latin typeface="+mn-lt"/>
                <a:ea typeface="EC Square Sans Pro" panose="020B0506040000020004" pitchFamily="34" charset="0"/>
                <a:cs typeface="EC Square Sans Pro" panose="020B0506040000020004" pitchFamily="34" charset="0"/>
              </a:rPr>
              <a:t>privilegiata</a:t>
            </a:r>
            <a:r>
              <a:rPr lang="en-GB" altLang="en-US" sz="4400" kern="1200" dirty="0" smtClean="0">
                <a:latin typeface="+mn-lt"/>
                <a:ea typeface="EC Square Sans Pro" panose="020B0506040000020004" pitchFamily="34" charset="0"/>
                <a:cs typeface="EC Square Sans Pro" panose="020B0506040000020004" pitchFamily="34" charset="0"/>
              </a:rPr>
              <a:t> </a:t>
            </a:r>
            <a:endParaRPr lang="en-GB" altLang="en-US" sz="4400" kern="1200" dirty="0">
              <a:latin typeface="+mn-lt"/>
              <a:ea typeface="EC Square Sans Pro" panose="020B0506040000020004" pitchFamily="34" charset="0"/>
              <a:cs typeface="EC Square Sans Pro" panose="020B0506040000020004" pitchFamily="34" charset="0"/>
            </a:endParaRPr>
          </a:p>
        </p:txBody>
      </p:sp>
      <p:grpSp>
        <p:nvGrpSpPr>
          <p:cNvPr id="11" name="Group 10"/>
          <p:cNvGrpSpPr>
            <a:grpSpLocks/>
          </p:cNvGrpSpPr>
          <p:nvPr/>
        </p:nvGrpSpPr>
        <p:grpSpPr bwMode="auto">
          <a:xfrm>
            <a:off x="1546804" y="3307904"/>
            <a:ext cx="383540" cy="259080"/>
            <a:chOff x="4544" y="415"/>
            <a:chExt cx="604" cy="408"/>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 y="524"/>
              <a:ext cx="184" cy="28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5"/>
            <p:cNvSpPr>
              <a:spLocks/>
            </p:cNvSpPr>
            <p:nvPr/>
          </p:nvSpPr>
          <p:spPr bwMode="auto">
            <a:xfrm>
              <a:off x="4675" y="414"/>
              <a:ext cx="340" cy="408"/>
            </a:xfrm>
            <a:custGeom>
              <a:avLst/>
              <a:gdLst>
                <a:gd name="T0" fmla="+- 0 4825 4676"/>
                <a:gd name="T1" fmla="*/ T0 w 340"/>
                <a:gd name="T2" fmla="+- 0 426 415"/>
                <a:gd name="T3" fmla="*/ 426 h 408"/>
                <a:gd name="T4" fmla="+- 0 4807 4676"/>
                <a:gd name="T5" fmla="*/ T4 w 340"/>
                <a:gd name="T6" fmla="+- 0 429 415"/>
                <a:gd name="T7" fmla="*/ 429 h 408"/>
                <a:gd name="T8" fmla="+- 0 4783 4676"/>
                <a:gd name="T9" fmla="*/ T8 w 340"/>
                <a:gd name="T10" fmla="+- 0 450 415"/>
                <a:gd name="T11" fmla="*/ 450 h 408"/>
                <a:gd name="T12" fmla="+- 0 4762 4676"/>
                <a:gd name="T13" fmla="*/ T12 w 340"/>
                <a:gd name="T14" fmla="+- 0 466 415"/>
                <a:gd name="T15" fmla="*/ 466 h 408"/>
                <a:gd name="T16" fmla="+- 0 4757 4676"/>
                <a:gd name="T17" fmla="*/ T16 w 340"/>
                <a:gd name="T18" fmla="+- 0 498 415"/>
                <a:gd name="T19" fmla="*/ 498 h 408"/>
                <a:gd name="T20" fmla="+- 0 4757 4676"/>
                <a:gd name="T21" fmla="*/ T20 w 340"/>
                <a:gd name="T22" fmla="+- 0 525 415"/>
                <a:gd name="T23" fmla="*/ 525 h 408"/>
                <a:gd name="T24" fmla="+- 0 4755 4676"/>
                <a:gd name="T25" fmla="*/ T24 w 340"/>
                <a:gd name="T26" fmla="+- 0 531 415"/>
                <a:gd name="T27" fmla="*/ 531 h 408"/>
                <a:gd name="T28" fmla="+- 0 4744 4676"/>
                <a:gd name="T29" fmla="*/ T28 w 340"/>
                <a:gd name="T30" fmla="+- 0 559 415"/>
                <a:gd name="T31" fmla="*/ 559 h 408"/>
                <a:gd name="T32" fmla="+- 0 4759 4676"/>
                <a:gd name="T33" fmla="*/ T32 w 340"/>
                <a:gd name="T34" fmla="+- 0 585 415"/>
                <a:gd name="T35" fmla="*/ 585 h 408"/>
                <a:gd name="T36" fmla="+- 0 4762 4676"/>
                <a:gd name="T37" fmla="*/ T36 w 340"/>
                <a:gd name="T38" fmla="+- 0 588 415"/>
                <a:gd name="T39" fmla="*/ 588 h 408"/>
                <a:gd name="T40" fmla="+- 0 4769 4676"/>
                <a:gd name="T41" fmla="*/ T40 w 340"/>
                <a:gd name="T42" fmla="+- 0 607 415"/>
                <a:gd name="T43" fmla="*/ 607 h 408"/>
                <a:gd name="T44" fmla="+- 0 4789 4676"/>
                <a:gd name="T45" fmla="*/ T44 w 340"/>
                <a:gd name="T46" fmla="+- 0 637 415"/>
                <a:gd name="T47" fmla="*/ 637 h 408"/>
                <a:gd name="T48" fmla="+- 0 4807 4676"/>
                <a:gd name="T49" fmla="*/ T48 w 340"/>
                <a:gd name="T50" fmla="+- 0 653 415"/>
                <a:gd name="T51" fmla="*/ 653 h 408"/>
                <a:gd name="T52" fmla="+- 0 4803 4676"/>
                <a:gd name="T53" fmla="*/ T52 w 340"/>
                <a:gd name="T54" fmla="+- 0 674 415"/>
                <a:gd name="T55" fmla="*/ 674 h 408"/>
                <a:gd name="T56" fmla="+- 0 4773 4676"/>
                <a:gd name="T57" fmla="*/ T56 w 340"/>
                <a:gd name="T58" fmla="+- 0 690 415"/>
                <a:gd name="T59" fmla="*/ 690 h 408"/>
                <a:gd name="T60" fmla="+- 0 4737 4676"/>
                <a:gd name="T61" fmla="*/ T60 w 340"/>
                <a:gd name="T62" fmla="+- 0 704 415"/>
                <a:gd name="T63" fmla="*/ 704 h 408"/>
                <a:gd name="T64" fmla="+- 0 4709 4676"/>
                <a:gd name="T65" fmla="*/ T64 w 340"/>
                <a:gd name="T66" fmla="+- 0 719 415"/>
                <a:gd name="T67" fmla="*/ 719 h 408"/>
                <a:gd name="T68" fmla="+- 0 4685 4676"/>
                <a:gd name="T69" fmla="*/ T68 w 340"/>
                <a:gd name="T70" fmla="+- 0 738 415"/>
                <a:gd name="T71" fmla="*/ 738 h 408"/>
                <a:gd name="T72" fmla="+- 0 4676 4676"/>
                <a:gd name="T73" fmla="*/ T72 w 340"/>
                <a:gd name="T74" fmla="+- 0 771 415"/>
                <a:gd name="T75" fmla="*/ 771 h 408"/>
                <a:gd name="T76" fmla="+- 0 4676 4676"/>
                <a:gd name="T77" fmla="*/ T76 w 340"/>
                <a:gd name="T78" fmla="+- 0 796 415"/>
                <a:gd name="T79" fmla="*/ 796 h 408"/>
                <a:gd name="T80" fmla="+- 0 4692 4676"/>
                <a:gd name="T81" fmla="*/ T80 w 340"/>
                <a:gd name="T82" fmla="+- 0 820 415"/>
                <a:gd name="T83" fmla="*/ 820 h 408"/>
                <a:gd name="T84" fmla="+- 0 4884 4676"/>
                <a:gd name="T85" fmla="*/ T84 w 340"/>
                <a:gd name="T86" fmla="+- 0 823 415"/>
                <a:gd name="T87" fmla="*/ 823 h 408"/>
                <a:gd name="T88" fmla="+- 0 4964 4676"/>
                <a:gd name="T89" fmla="*/ T88 w 340"/>
                <a:gd name="T90" fmla="+- 0 822 415"/>
                <a:gd name="T91" fmla="*/ 822 h 408"/>
                <a:gd name="T92" fmla="+- 0 4988 4676"/>
                <a:gd name="T93" fmla="*/ T92 w 340"/>
                <a:gd name="T94" fmla="+- 0 821 415"/>
                <a:gd name="T95" fmla="*/ 821 h 408"/>
                <a:gd name="T96" fmla="+- 0 5010 4676"/>
                <a:gd name="T97" fmla="*/ T96 w 340"/>
                <a:gd name="T98" fmla="+- 0 813 415"/>
                <a:gd name="T99" fmla="*/ 813 h 408"/>
                <a:gd name="T100" fmla="+- 0 5014 4676"/>
                <a:gd name="T101" fmla="*/ T100 w 340"/>
                <a:gd name="T102" fmla="+- 0 784 415"/>
                <a:gd name="T103" fmla="*/ 784 h 408"/>
                <a:gd name="T104" fmla="+- 0 5014 4676"/>
                <a:gd name="T105" fmla="*/ T104 w 340"/>
                <a:gd name="T106" fmla="+- 0 760 415"/>
                <a:gd name="T107" fmla="*/ 760 h 408"/>
                <a:gd name="T108" fmla="+- 0 5002 4676"/>
                <a:gd name="T109" fmla="*/ T108 w 340"/>
                <a:gd name="T110" fmla="+- 0 736 415"/>
                <a:gd name="T111" fmla="*/ 736 h 408"/>
                <a:gd name="T112" fmla="+- 0 4980 4676"/>
                <a:gd name="T113" fmla="*/ T112 w 340"/>
                <a:gd name="T114" fmla="+- 0 717 415"/>
                <a:gd name="T115" fmla="*/ 717 h 408"/>
                <a:gd name="T116" fmla="+- 0 4897 4676"/>
                <a:gd name="T117" fmla="*/ T116 w 340"/>
                <a:gd name="T118" fmla="+- 0 681 415"/>
                <a:gd name="T119" fmla="*/ 681 h 408"/>
                <a:gd name="T120" fmla="+- 0 4883 4676"/>
                <a:gd name="T121" fmla="*/ T120 w 340"/>
                <a:gd name="T122" fmla="+- 0 657 415"/>
                <a:gd name="T123" fmla="*/ 657 h 408"/>
                <a:gd name="T124" fmla="+- 0 4888 4676"/>
                <a:gd name="T125" fmla="*/ T124 w 340"/>
                <a:gd name="T126" fmla="+- 0 649 415"/>
                <a:gd name="T127" fmla="*/ 649 h 408"/>
                <a:gd name="T128" fmla="+- 0 4909 4676"/>
                <a:gd name="T129" fmla="*/ T128 w 340"/>
                <a:gd name="T130" fmla="+- 0 628 415"/>
                <a:gd name="T131" fmla="*/ 628 h 408"/>
                <a:gd name="T132" fmla="+- 0 4923 4676"/>
                <a:gd name="T133" fmla="*/ T132 w 340"/>
                <a:gd name="T134" fmla="+- 0 602 415"/>
                <a:gd name="T135" fmla="*/ 602 h 408"/>
                <a:gd name="T136" fmla="+- 0 4928 4676"/>
                <a:gd name="T137" fmla="*/ T136 w 340"/>
                <a:gd name="T138" fmla="+- 0 586 415"/>
                <a:gd name="T139" fmla="*/ 586 h 408"/>
                <a:gd name="T140" fmla="+- 0 4943 4676"/>
                <a:gd name="T141" fmla="*/ T140 w 340"/>
                <a:gd name="T142" fmla="+- 0 573 415"/>
                <a:gd name="T143" fmla="*/ 573 h 408"/>
                <a:gd name="T144" fmla="+- 0 4949 4676"/>
                <a:gd name="T145" fmla="*/ T144 w 340"/>
                <a:gd name="T146" fmla="+- 0 546 415"/>
                <a:gd name="T147" fmla="*/ 546 h 408"/>
                <a:gd name="T148" fmla="+- 0 4936 4676"/>
                <a:gd name="T149" fmla="*/ T148 w 340"/>
                <a:gd name="T150" fmla="+- 0 483 415"/>
                <a:gd name="T151" fmla="*/ 483 h 408"/>
                <a:gd name="T152" fmla="+- 0 4904 4676"/>
                <a:gd name="T153" fmla="*/ T152 w 340"/>
                <a:gd name="T154" fmla="+- 0 440 415"/>
                <a:gd name="T155" fmla="*/ 440 h 408"/>
                <a:gd name="T156" fmla="+- 0 4830 4676"/>
                <a:gd name="T157" fmla="*/ T156 w 340"/>
                <a:gd name="T158" fmla="+- 0 428 415"/>
                <a:gd name="T159" fmla="*/ 428 h 408"/>
                <a:gd name="T160" fmla="+- 0 4843 4676"/>
                <a:gd name="T161" fmla="*/ T160 w 340"/>
                <a:gd name="T162" fmla="+- 0 420 415"/>
                <a:gd name="T163" fmla="*/ 420 h 408"/>
                <a:gd name="T164" fmla="+- 0 4830 4676"/>
                <a:gd name="T165" fmla="*/ T164 w 340"/>
                <a:gd name="T166" fmla="+- 0 428 415"/>
                <a:gd name="T167" fmla="*/ 428 h 408"/>
                <a:gd name="T168" fmla="+- 0 4888 4676"/>
                <a:gd name="T169" fmla="*/ T168 w 340"/>
                <a:gd name="T170" fmla="+- 0 428 415"/>
                <a:gd name="T171" fmla="*/ 428 h 408"/>
                <a:gd name="T172" fmla="+- 0 4886 4676"/>
                <a:gd name="T173" fmla="*/ T172 w 340"/>
                <a:gd name="T174" fmla="+- 0 425 415"/>
                <a:gd name="T175" fmla="*/ 425 h 408"/>
                <a:gd name="T176" fmla="+- 0 4848 4676"/>
                <a:gd name="T177" fmla="*/ T176 w 340"/>
                <a:gd name="T178" fmla="+- 0 423 415"/>
                <a:gd name="T179" fmla="*/ 423 h 408"/>
                <a:gd name="T180" fmla="+- 0 4867 4676"/>
                <a:gd name="T181" fmla="*/ T180 w 340"/>
                <a:gd name="T182" fmla="+- 0 415 415"/>
                <a:gd name="T183" fmla="*/ 415 h 408"/>
                <a:gd name="T184" fmla="+- 0 4855 4676"/>
                <a:gd name="T185" fmla="*/ T184 w 340"/>
                <a:gd name="T186" fmla="+- 0 421 415"/>
                <a:gd name="T187" fmla="*/ 421 h 408"/>
                <a:gd name="T188" fmla="+- 0 4886 4676"/>
                <a:gd name="T189" fmla="*/ T188 w 340"/>
                <a:gd name="T190" fmla="+- 0 425 415"/>
                <a:gd name="T191" fmla="*/ 425 h 408"/>
                <a:gd name="T192" fmla="+- 0 4867 4676"/>
                <a:gd name="T193" fmla="*/ T192 w 340"/>
                <a:gd name="T194" fmla="+- 0 415 415"/>
                <a:gd name="T195" fmla="*/ 415 h 4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40" h="408">
                  <a:moveTo>
                    <a:pt x="152" y="10"/>
                  </a:moveTo>
                  <a:lnTo>
                    <a:pt x="149" y="11"/>
                  </a:lnTo>
                  <a:lnTo>
                    <a:pt x="146" y="11"/>
                  </a:lnTo>
                  <a:lnTo>
                    <a:pt x="131" y="14"/>
                  </a:lnTo>
                  <a:lnTo>
                    <a:pt x="119" y="17"/>
                  </a:lnTo>
                  <a:lnTo>
                    <a:pt x="107" y="35"/>
                  </a:lnTo>
                  <a:lnTo>
                    <a:pt x="102" y="41"/>
                  </a:lnTo>
                  <a:lnTo>
                    <a:pt x="86" y="51"/>
                  </a:lnTo>
                  <a:lnTo>
                    <a:pt x="83" y="61"/>
                  </a:lnTo>
                  <a:lnTo>
                    <a:pt x="81" y="83"/>
                  </a:lnTo>
                  <a:lnTo>
                    <a:pt x="81" y="95"/>
                  </a:lnTo>
                  <a:lnTo>
                    <a:pt x="81" y="110"/>
                  </a:lnTo>
                  <a:lnTo>
                    <a:pt x="80" y="115"/>
                  </a:lnTo>
                  <a:lnTo>
                    <a:pt x="79" y="116"/>
                  </a:lnTo>
                  <a:lnTo>
                    <a:pt x="70" y="127"/>
                  </a:lnTo>
                  <a:lnTo>
                    <a:pt x="68" y="144"/>
                  </a:lnTo>
                  <a:lnTo>
                    <a:pt x="73" y="160"/>
                  </a:lnTo>
                  <a:lnTo>
                    <a:pt x="83" y="170"/>
                  </a:lnTo>
                  <a:lnTo>
                    <a:pt x="85" y="171"/>
                  </a:lnTo>
                  <a:lnTo>
                    <a:pt x="86" y="173"/>
                  </a:lnTo>
                  <a:lnTo>
                    <a:pt x="87" y="175"/>
                  </a:lnTo>
                  <a:lnTo>
                    <a:pt x="93" y="192"/>
                  </a:lnTo>
                  <a:lnTo>
                    <a:pt x="102" y="208"/>
                  </a:lnTo>
                  <a:lnTo>
                    <a:pt x="113" y="222"/>
                  </a:lnTo>
                  <a:lnTo>
                    <a:pt x="127" y="234"/>
                  </a:lnTo>
                  <a:lnTo>
                    <a:pt x="131" y="238"/>
                  </a:lnTo>
                  <a:lnTo>
                    <a:pt x="131" y="242"/>
                  </a:lnTo>
                  <a:lnTo>
                    <a:pt x="127" y="259"/>
                  </a:lnTo>
                  <a:lnTo>
                    <a:pt x="118" y="266"/>
                  </a:lnTo>
                  <a:lnTo>
                    <a:pt x="97" y="275"/>
                  </a:lnTo>
                  <a:lnTo>
                    <a:pt x="87" y="278"/>
                  </a:lnTo>
                  <a:lnTo>
                    <a:pt x="61" y="289"/>
                  </a:lnTo>
                  <a:lnTo>
                    <a:pt x="47" y="296"/>
                  </a:lnTo>
                  <a:lnTo>
                    <a:pt x="33" y="304"/>
                  </a:lnTo>
                  <a:lnTo>
                    <a:pt x="19" y="314"/>
                  </a:lnTo>
                  <a:lnTo>
                    <a:pt x="9" y="323"/>
                  </a:lnTo>
                  <a:lnTo>
                    <a:pt x="1" y="333"/>
                  </a:lnTo>
                  <a:lnTo>
                    <a:pt x="0" y="356"/>
                  </a:lnTo>
                  <a:lnTo>
                    <a:pt x="0" y="364"/>
                  </a:lnTo>
                  <a:lnTo>
                    <a:pt x="0" y="381"/>
                  </a:lnTo>
                  <a:lnTo>
                    <a:pt x="2" y="389"/>
                  </a:lnTo>
                  <a:lnTo>
                    <a:pt x="16" y="405"/>
                  </a:lnTo>
                  <a:lnTo>
                    <a:pt x="27" y="408"/>
                  </a:lnTo>
                  <a:lnTo>
                    <a:pt x="208" y="408"/>
                  </a:lnTo>
                  <a:lnTo>
                    <a:pt x="276" y="408"/>
                  </a:lnTo>
                  <a:lnTo>
                    <a:pt x="288" y="407"/>
                  </a:lnTo>
                  <a:lnTo>
                    <a:pt x="300" y="407"/>
                  </a:lnTo>
                  <a:lnTo>
                    <a:pt x="312" y="406"/>
                  </a:lnTo>
                  <a:lnTo>
                    <a:pt x="325" y="406"/>
                  </a:lnTo>
                  <a:lnTo>
                    <a:pt x="334" y="398"/>
                  </a:lnTo>
                  <a:lnTo>
                    <a:pt x="338" y="377"/>
                  </a:lnTo>
                  <a:lnTo>
                    <a:pt x="338" y="369"/>
                  </a:lnTo>
                  <a:lnTo>
                    <a:pt x="339" y="360"/>
                  </a:lnTo>
                  <a:lnTo>
                    <a:pt x="338" y="345"/>
                  </a:lnTo>
                  <a:lnTo>
                    <a:pt x="334" y="332"/>
                  </a:lnTo>
                  <a:lnTo>
                    <a:pt x="326" y="321"/>
                  </a:lnTo>
                  <a:lnTo>
                    <a:pt x="315" y="311"/>
                  </a:lnTo>
                  <a:lnTo>
                    <a:pt x="304" y="302"/>
                  </a:lnTo>
                  <a:lnTo>
                    <a:pt x="281" y="292"/>
                  </a:lnTo>
                  <a:lnTo>
                    <a:pt x="221" y="266"/>
                  </a:lnTo>
                  <a:lnTo>
                    <a:pt x="212" y="259"/>
                  </a:lnTo>
                  <a:lnTo>
                    <a:pt x="207" y="242"/>
                  </a:lnTo>
                  <a:lnTo>
                    <a:pt x="207" y="238"/>
                  </a:lnTo>
                  <a:lnTo>
                    <a:pt x="212" y="234"/>
                  </a:lnTo>
                  <a:lnTo>
                    <a:pt x="223" y="224"/>
                  </a:lnTo>
                  <a:lnTo>
                    <a:pt x="233" y="213"/>
                  </a:lnTo>
                  <a:lnTo>
                    <a:pt x="241" y="200"/>
                  </a:lnTo>
                  <a:lnTo>
                    <a:pt x="247" y="187"/>
                  </a:lnTo>
                  <a:lnTo>
                    <a:pt x="250" y="179"/>
                  </a:lnTo>
                  <a:lnTo>
                    <a:pt x="252" y="171"/>
                  </a:lnTo>
                  <a:lnTo>
                    <a:pt x="260" y="166"/>
                  </a:lnTo>
                  <a:lnTo>
                    <a:pt x="267" y="158"/>
                  </a:lnTo>
                  <a:lnTo>
                    <a:pt x="272" y="145"/>
                  </a:lnTo>
                  <a:lnTo>
                    <a:pt x="273" y="131"/>
                  </a:lnTo>
                  <a:lnTo>
                    <a:pt x="264" y="122"/>
                  </a:lnTo>
                  <a:lnTo>
                    <a:pt x="260" y="68"/>
                  </a:lnTo>
                  <a:lnTo>
                    <a:pt x="246" y="40"/>
                  </a:lnTo>
                  <a:lnTo>
                    <a:pt x="228" y="25"/>
                  </a:lnTo>
                  <a:lnTo>
                    <a:pt x="212" y="13"/>
                  </a:lnTo>
                  <a:lnTo>
                    <a:pt x="154" y="13"/>
                  </a:lnTo>
                  <a:lnTo>
                    <a:pt x="152" y="10"/>
                  </a:lnTo>
                  <a:close/>
                  <a:moveTo>
                    <a:pt x="167" y="5"/>
                  </a:moveTo>
                  <a:lnTo>
                    <a:pt x="160" y="9"/>
                  </a:lnTo>
                  <a:lnTo>
                    <a:pt x="154" y="13"/>
                  </a:lnTo>
                  <a:lnTo>
                    <a:pt x="212" y="13"/>
                  </a:lnTo>
                  <a:lnTo>
                    <a:pt x="211" y="11"/>
                  </a:lnTo>
                  <a:lnTo>
                    <a:pt x="210" y="10"/>
                  </a:lnTo>
                  <a:lnTo>
                    <a:pt x="175" y="10"/>
                  </a:lnTo>
                  <a:lnTo>
                    <a:pt x="172" y="8"/>
                  </a:lnTo>
                  <a:lnTo>
                    <a:pt x="167" y="5"/>
                  </a:lnTo>
                  <a:close/>
                  <a:moveTo>
                    <a:pt x="191" y="0"/>
                  </a:moveTo>
                  <a:lnTo>
                    <a:pt x="184" y="1"/>
                  </a:lnTo>
                  <a:lnTo>
                    <a:pt x="179" y="6"/>
                  </a:lnTo>
                  <a:lnTo>
                    <a:pt x="175" y="10"/>
                  </a:lnTo>
                  <a:lnTo>
                    <a:pt x="210" y="10"/>
                  </a:lnTo>
                  <a:lnTo>
                    <a:pt x="193" y="0"/>
                  </a:lnTo>
                  <a:lnTo>
                    <a:pt x="191" y="0"/>
                  </a:lnTo>
                  <a:close/>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 y="519"/>
              <a:ext cx="187" cy="28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122"/>
          <p:cNvSpPr txBox="1">
            <a:spLocks noChangeArrowheads="1"/>
          </p:cNvSpPr>
          <p:nvPr/>
        </p:nvSpPr>
        <p:spPr bwMode="auto">
          <a:xfrm>
            <a:off x="2279576" y="3213422"/>
            <a:ext cx="8928992" cy="47648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24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98.000</a:t>
            </a:r>
            <a:r>
              <a:rPr lang="fr-FR" altLang="en-US" sz="20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di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posti</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di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lavoro</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in IT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dipendono</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direttamente</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da export verso il Mercosur</a:t>
            </a:r>
            <a:endParaRPr lang="fr-FR" altLang="en-US" sz="2000"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endParaRPr>
          </a:p>
        </p:txBody>
      </p:sp>
      <p:grpSp>
        <p:nvGrpSpPr>
          <p:cNvPr id="21" name="Group 20"/>
          <p:cNvGrpSpPr>
            <a:grpSpLocks/>
          </p:cNvGrpSpPr>
          <p:nvPr/>
        </p:nvGrpSpPr>
        <p:grpSpPr bwMode="auto">
          <a:xfrm>
            <a:off x="1547772" y="3900058"/>
            <a:ext cx="396875" cy="299720"/>
            <a:chOff x="4533" y="1636"/>
            <a:chExt cx="625" cy="472"/>
          </a:xfrm>
        </p:grpSpPr>
        <p:sp>
          <p:nvSpPr>
            <p:cNvPr id="22" name="AutoShape 138"/>
            <p:cNvSpPr>
              <a:spLocks/>
            </p:cNvSpPr>
            <p:nvPr/>
          </p:nvSpPr>
          <p:spPr bwMode="auto">
            <a:xfrm>
              <a:off x="-35" y="10386"/>
              <a:ext cx="597" cy="444"/>
            </a:xfrm>
            <a:custGeom>
              <a:avLst/>
              <a:gdLst>
                <a:gd name="T0" fmla="+- 0 4583 -35"/>
                <a:gd name="T1" fmla="*/ T0 w 597"/>
                <a:gd name="T2" fmla="+- 0 1651 10386"/>
                <a:gd name="T3" fmla="*/ 1651 h 444"/>
                <a:gd name="T4" fmla="+- 0 4583 -35"/>
                <a:gd name="T5" fmla="*/ T4 w 597"/>
                <a:gd name="T6" fmla="+- 0 2064 10386"/>
                <a:gd name="T7" fmla="*/ 2064 h 444"/>
                <a:gd name="T8" fmla="+- 0 5144 -35"/>
                <a:gd name="T9" fmla="*/ T8 w 597"/>
                <a:gd name="T10" fmla="+- 0 2064 10386"/>
                <a:gd name="T11" fmla="*/ 2064 h 444"/>
                <a:gd name="T12" fmla="+- 0 4618 -35"/>
                <a:gd name="T13" fmla="*/ T12 w 597"/>
                <a:gd name="T14" fmla="+- 0 1699 10386"/>
                <a:gd name="T15" fmla="*/ 1699 h 444"/>
                <a:gd name="T16" fmla="+- 0 4583 -35"/>
                <a:gd name="T17" fmla="*/ T16 w 597"/>
                <a:gd name="T18" fmla="+- 0 1651 10386"/>
                <a:gd name="T19" fmla="*/ 1651 h 444"/>
                <a:gd name="T20" fmla="+- 0 4548 -35"/>
                <a:gd name="T21" fmla="*/ T20 w 597"/>
                <a:gd name="T22" fmla="+- 0 1699 10386"/>
                <a:gd name="T23" fmla="*/ 1699 h 444"/>
                <a:gd name="T24" fmla="+- 0 5100 -35"/>
                <a:gd name="T25" fmla="*/ T24 w 597"/>
                <a:gd name="T26" fmla="+- 0 2094 10386"/>
                <a:gd name="T27" fmla="*/ 2094 h 444"/>
                <a:gd name="T28" fmla="+- 0 5144 -35"/>
                <a:gd name="T29" fmla="*/ T28 w 597"/>
                <a:gd name="T30" fmla="+- 0 2064 10386"/>
                <a:gd name="T31" fmla="*/ 2064 h 444"/>
                <a:gd name="T32" fmla="+- 0 5100 -35"/>
                <a:gd name="T33" fmla="*/ T32 w 597"/>
                <a:gd name="T34" fmla="+- 0 2035 10386"/>
                <a:gd name="T35" fmla="*/ 2035 h 444"/>
                <a:gd name="T36" fmla="+- 0 4584 -35"/>
                <a:gd name="T37" fmla="*/ T36 w 597"/>
                <a:gd name="T38" fmla="+- 0 1875 10386"/>
                <a:gd name="T39" fmla="*/ 1875 h 444"/>
                <a:gd name="T40" fmla="+- 0 4729 -35"/>
                <a:gd name="T41" fmla="*/ T40 w 597"/>
                <a:gd name="T42" fmla="+- 0 1779 10386"/>
                <a:gd name="T43" fmla="*/ 1779 h 444"/>
                <a:gd name="T44" fmla="+- 0 4839 -35"/>
                <a:gd name="T45" fmla="*/ T44 w 597"/>
                <a:gd name="T46" fmla="+- 0 1832 10386"/>
                <a:gd name="T47" fmla="*/ 1832 h 444"/>
                <a:gd name="T48" fmla="+- 0 5019 -35"/>
                <a:gd name="T49" fmla="*/ T48 w 597"/>
                <a:gd name="T50" fmla="+- 0 1713 10386"/>
                <a:gd name="T51" fmla="*/ 1713 h 444"/>
                <a:gd name="T52" fmla="+- 0 4974 -35"/>
                <a:gd name="T53" fmla="*/ T52 w 597"/>
                <a:gd name="T54" fmla="+- 0 1723 10386"/>
                <a:gd name="T55" fmla="*/ 1723 h 444"/>
                <a:gd name="T56" fmla="+- 0 5050 -35"/>
                <a:gd name="T57" fmla="*/ T56 w 597"/>
                <a:gd name="T58" fmla="+- 0 1691 10386"/>
                <a:gd name="T59" fmla="*/ 1691 h 444"/>
                <a:gd name="T60" fmla="+- 0 4993 -35"/>
                <a:gd name="T61" fmla="*/ T60 w 597"/>
                <a:gd name="T62" fmla="+- 0 1749 10386"/>
                <a:gd name="T63" fmla="*/ 1749 h 444"/>
                <a:gd name="T64" fmla="+- 0 4974 -35"/>
                <a:gd name="T65" fmla="*/ T64 w 597"/>
                <a:gd name="T66" fmla="+- 0 1723 10386"/>
                <a:gd name="T67" fmla="*/ 1723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7" h="444">
                  <a:moveTo>
                    <a:pt x="4618" y="-8735"/>
                  </a:moveTo>
                  <a:lnTo>
                    <a:pt x="4618" y="-8322"/>
                  </a:lnTo>
                  <a:lnTo>
                    <a:pt x="5179" y="-8322"/>
                  </a:lnTo>
                  <a:moveTo>
                    <a:pt x="4653" y="-8687"/>
                  </a:moveTo>
                  <a:lnTo>
                    <a:pt x="4618" y="-8735"/>
                  </a:lnTo>
                  <a:lnTo>
                    <a:pt x="4583" y="-8687"/>
                  </a:lnTo>
                  <a:moveTo>
                    <a:pt x="5135" y="-8292"/>
                  </a:moveTo>
                  <a:lnTo>
                    <a:pt x="5179" y="-8322"/>
                  </a:lnTo>
                  <a:lnTo>
                    <a:pt x="5135" y="-8351"/>
                  </a:lnTo>
                  <a:moveTo>
                    <a:pt x="4619" y="-8511"/>
                  </a:moveTo>
                  <a:lnTo>
                    <a:pt x="4764" y="-8607"/>
                  </a:lnTo>
                  <a:lnTo>
                    <a:pt x="4874" y="-8554"/>
                  </a:lnTo>
                  <a:lnTo>
                    <a:pt x="5054" y="-8673"/>
                  </a:lnTo>
                  <a:moveTo>
                    <a:pt x="5009" y="-8663"/>
                  </a:moveTo>
                  <a:lnTo>
                    <a:pt x="5085" y="-8695"/>
                  </a:lnTo>
                  <a:lnTo>
                    <a:pt x="5028" y="-8637"/>
                  </a:lnTo>
                  <a:lnTo>
                    <a:pt x="5009" y="-8663"/>
                  </a:lnTo>
                  <a:close/>
                </a:path>
              </a:pathLst>
            </a:custGeom>
            <a:noFill/>
            <a:ln w="18263">
              <a:solidFill>
                <a:srgbClr val="C127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3" name="Line 137"/>
            <p:cNvCxnSpPr/>
            <p:nvPr/>
          </p:nvCxnSpPr>
          <p:spPr bwMode="auto">
            <a:xfrm>
              <a:off x="4765" y="1896"/>
              <a:ext cx="0" cy="163"/>
            </a:xfrm>
            <a:prstGeom prst="line">
              <a:avLst/>
            </a:prstGeom>
            <a:noFill/>
            <a:ln w="40158">
              <a:solidFill>
                <a:srgbClr val="C12727"/>
              </a:solidFill>
              <a:round/>
              <a:headEnd/>
              <a:tailEn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4844" y="1938"/>
              <a:ext cx="64" cy="121"/>
            </a:xfrm>
            <a:prstGeom prst="rect">
              <a:avLst/>
            </a:prstGeom>
            <a:solidFill>
              <a:srgbClr val="C1272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25" name="Line 135"/>
            <p:cNvCxnSpPr/>
            <p:nvPr/>
          </p:nvCxnSpPr>
          <p:spPr bwMode="auto">
            <a:xfrm>
              <a:off x="4987" y="1840"/>
              <a:ext cx="0" cy="218"/>
            </a:xfrm>
            <a:prstGeom prst="line">
              <a:avLst/>
            </a:prstGeom>
            <a:noFill/>
            <a:ln w="40158">
              <a:solidFill>
                <a:srgbClr val="C12727"/>
              </a:solidFill>
              <a:round/>
              <a:headEnd/>
              <a:tailEnd/>
            </a:ln>
            <a:extLst>
              <a:ext uri="{909E8E84-426E-40DD-AFC4-6F175D3DCCD1}">
                <a14:hiddenFill xmlns:a14="http://schemas.microsoft.com/office/drawing/2010/main">
                  <a:noFill/>
                </a14:hiddenFill>
              </a:ext>
            </a:extLst>
          </p:spPr>
        </p:cxnSp>
        <p:sp>
          <p:nvSpPr>
            <p:cNvPr id="26" name="Rectangle 25"/>
            <p:cNvSpPr>
              <a:spLocks noChangeArrowheads="1"/>
            </p:cNvSpPr>
            <p:nvPr/>
          </p:nvSpPr>
          <p:spPr bwMode="auto">
            <a:xfrm>
              <a:off x="4622" y="1961"/>
              <a:ext cx="64" cy="98"/>
            </a:xfrm>
            <a:prstGeom prst="rect">
              <a:avLst/>
            </a:prstGeom>
            <a:solidFill>
              <a:srgbClr val="C1272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27" name="Group 26"/>
          <p:cNvGrpSpPr>
            <a:grpSpLocks/>
          </p:cNvGrpSpPr>
          <p:nvPr/>
        </p:nvGrpSpPr>
        <p:grpSpPr bwMode="auto">
          <a:xfrm>
            <a:off x="1485421" y="4483639"/>
            <a:ext cx="419341" cy="366395"/>
            <a:chOff x="4576" y="3038"/>
            <a:chExt cx="540" cy="577"/>
          </a:xfrm>
        </p:grpSpPr>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 y="3038"/>
              <a:ext cx="398" cy="424"/>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31"/>
            <p:cNvSpPr>
              <a:spLocks/>
            </p:cNvSpPr>
            <p:nvPr/>
          </p:nvSpPr>
          <p:spPr bwMode="auto">
            <a:xfrm>
              <a:off x="4576" y="3443"/>
              <a:ext cx="540" cy="172"/>
            </a:xfrm>
            <a:custGeom>
              <a:avLst/>
              <a:gdLst>
                <a:gd name="T0" fmla="+- 0 5079 4576"/>
                <a:gd name="T1" fmla="*/ T0 w 540"/>
                <a:gd name="T2" fmla="+- 0 3453 3443"/>
                <a:gd name="T3" fmla="*/ 3453 h 172"/>
                <a:gd name="T4" fmla="+- 0 5047 4576"/>
                <a:gd name="T5" fmla="*/ T4 w 540"/>
                <a:gd name="T6" fmla="+- 0 3479 3443"/>
                <a:gd name="T7" fmla="*/ 3479 h 172"/>
                <a:gd name="T8" fmla="+- 0 5015 4576"/>
                <a:gd name="T9" fmla="*/ T8 w 540"/>
                <a:gd name="T10" fmla="+- 0 3485 3443"/>
                <a:gd name="T11" fmla="*/ 3485 h 172"/>
                <a:gd name="T12" fmla="+- 0 4985 4576"/>
                <a:gd name="T13" fmla="*/ T12 w 540"/>
                <a:gd name="T14" fmla="+- 0 3461 3443"/>
                <a:gd name="T15" fmla="*/ 3461 h 172"/>
                <a:gd name="T16" fmla="+- 0 4887 4576"/>
                <a:gd name="T17" fmla="*/ T16 w 540"/>
                <a:gd name="T18" fmla="+- 0 3460 3443"/>
                <a:gd name="T19" fmla="*/ 3460 h 172"/>
                <a:gd name="T20" fmla="+- 0 4857 4576"/>
                <a:gd name="T21" fmla="*/ T20 w 540"/>
                <a:gd name="T22" fmla="+- 0 3485 3443"/>
                <a:gd name="T23" fmla="*/ 3485 h 172"/>
                <a:gd name="T24" fmla="+- 0 4824 4576"/>
                <a:gd name="T25" fmla="*/ T24 w 540"/>
                <a:gd name="T26" fmla="+- 0 3478 3443"/>
                <a:gd name="T27" fmla="*/ 3478 h 172"/>
                <a:gd name="T28" fmla="+- 0 4782 4576"/>
                <a:gd name="T29" fmla="*/ T28 w 540"/>
                <a:gd name="T30" fmla="+- 0 3448 3443"/>
                <a:gd name="T31" fmla="*/ 3448 h 172"/>
                <a:gd name="T32" fmla="+- 0 4700 4576"/>
                <a:gd name="T33" fmla="*/ T32 w 540"/>
                <a:gd name="T34" fmla="+- 0 3466 3443"/>
                <a:gd name="T35" fmla="*/ 3466 h 172"/>
                <a:gd name="T36" fmla="+- 0 4666 4576"/>
                <a:gd name="T37" fmla="*/ T36 w 540"/>
                <a:gd name="T38" fmla="+- 0 3487 3443"/>
                <a:gd name="T39" fmla="*/ 3487 h 172"/>
                <a:gd name="T40" fmla="+- 0 4645 4576"/>
                <a:gd name="T41" fmla="*/ T40 w 540"/>
                <a:gd name="T42" fmla="+- 0 3479 3443"/>
                <a:gd name="T43" fmla="*/ 3479 h 172"/>
                <a:gd name="T44" fmla="+- 0 4613 4576"/>
                <a:gd name="T45" fmla="*/ T44 w 540"/>
                <a:gd name="T46" fmla="+- 0 3453 3443"/>
                <a:gd name="T47" fmla="*/ 3453 h 172"/>
                <a:gd name="T48" fmla="+- 0 4576 4576"/>
                <a:gd name="T49" fmla="*/ T48 w 540"/>
                <a:gd name="T50" fmla="+- 0 3487 3443"/>
                <a:gd name="T51" fmla="*/ 3487 h 172"/>
                <a:gd name="T52" fmla="+- 0 4606 4576"/>
                <a:gd name="T53" fmla="*/ T52 w 540"/>
                <a:gd name="T54" fmla="+- 0 3504 3443"/>
                <a:gd name="T55" fmla="*/ 3504 h 172"/>
                <a:gd name="T56" fmla="+- 0 4693 4576"/>
                <a:gd name="T57" fmla="*/ T56 w 540"/>
                <a:gd name="T58" fmla="+- 0 3526 3443"/>
                <a:gd name="T59" fmla="*/ 3526 h 172"/>
                <a:gd name="T60" fmla="+- 0 4733 4576"/>
                <a:gd name="T61" fmla="*/ T60 w 540"/>
                <a:gd name="T62" fmla="+- 0 3497 3443"/>
                <a:gd name="T63" fmla="*/ 3497 h 172"/>
                <a:gd name="T64" fmla="+- 0 4756 4576"/>
                <a:gd name="T65" fmla="*/ T64 w 540"/>
                <a:gd name="T66" fmla="+- 0 3487 3443"/>
                <a:gd name="T67" fmla="*/ 3487 h 172"/>
                <a:gd name="T68" fmla="+- 0 4791 4576"/>
                <a:gd name="T69" fmla="*/ T68 w 540"/>
                <a:gd name="T70" fmla="+- 0 3509 3443"/>
                <a:gd name="T71" fmla="*/ 3509 h 172"/>
                <a:gd name="T72" fmla="+- 0 4870 4576"/>
                <a:gd name="T73" fmla="*/ T72 w 540"/>
                <a:gd name="T74" fmla="+- 0 3527 3443"/>
                <a:gd name="T75" fmla="*/ 3527 h 172"/>
                <a:gd name="T76" fmla="+- 0 4912 4576"/>
                <a:gd name="T77" fmla="*/ T76 w 540"/>
                <a:gd name="T78" fmla="+- 0 3498 3443"/>
                <a:gd name="T79" fmla="*/ 3498 h 172"/>
                <a:gd name="T80" fmla="+- 0 4960 4576"/>
                <a:gd name="T81" fmla="*/ T80 w 540"/>
                <a:gd name="T82" fmla="+- 0 3497 3443"/>
                <a:gd name="T83" fmla="*/ 3497 h 172"/>
                <a:gd name="T84" fmla="+- 0 5002 4576"/>
                <a:gd name="T85" fmla="*/ T84 w 540"/>
                <a:gd name="T86" fmla="+- 0 3527 3443"/>
                <a:gd name="T87" fmla="*/ 3527 h 172"/>
                <a:gd name="T88" fmla="+- 0 5063 4576"/>
                <a:gd name="T89" fmla="*/ T88 w 540"/>
                <a:gd name="T90" fmla="+- 0 3521 3443"/>
                <a:gd name="T91" fmla="*/ 3521 h 172"/>
                <a:gd name="T92" fmla="+- 0 5101 4576"/>
                <a:gd name="T93" fmla="*/ T92 w 540"/>
                <a:gd name="T94" fmla="+- 0 3487 3443"/>
                <a:gd name="T95" fmla="*/ 3487 h 172"/>
                <a:gd name="T96" fmla="+- 0 5116 4576"/>
                <a:gd name="T97" fmla="*/ T96 w 540"/>
                <a:gd name="T98" fmla="+- 0 3487 3443"/>
                <a:gd name="T99" fmla="*/ 3487 h 172"/>
                <a:gd name="T100" fmla="+- 0 5101 4576"/>
                <a:gd name="T101" fmla="*/ T100 w 540"/>
                <a:gd name="T102" fmla="+- 0 3528 3443"/>
                <a:gd name="T103" fmla="*/ 3528 h 172"/>
                <a:gd name="T104" fmla="+- 0 5059 4576"/>
                <a:gd name="T105" fmla="*/ T104 w 540"/>
                <a:gd name="T106" fmla="+- 0 3551 3443"/>
                <a:gd name="T107" fmla="*/ 3551 h 172"/>
                <a:gd name="T108" fmla="+- 0 5026 4576"/>
                <a:gd name="T109" fmla="*/ T108 w 540"/>
                <a:gd name="T110" fmla="+- 0 3571 3443"/>
                <a:gd name="T111" fmla="*/ 3571 h 172"/>
                <a:gd name="T112" fmla="+- 0 5006 4576"/>
                <a:gd name="T113" fmla="*/ T112 w 540"/>
                <a:gd name="T114" fmla="+- 0 3563 3443"/>
                <a:gd name="T115" fmla="*/ 3563 h 172"/>
                <a:gd name="T116" fmla="+- 0 4962 4576"/>
                <a:gd name="T117" fmla="*/ T116 w 540"/>
                <a:gd name="T118" fmla="+- 0 3531 3443"/>
                <a:gd name="T119" fmla="*/ 3531 h 172"/>
                <a:gd name="T120" fmla="+- 0 4878 4576"/>
                <a:gd name="T121" fmla="*/ T120 w 540"/>
                <a:gd name="T122" fmla="+- 0 3552 3443"/>
                <a:gd name="T123" fmla="*/ 3552 h 172"/>
                <a:gd name="T124" fmla="+- 0 4845 4576"/>
                <a:gd name="T125" fmla="*/ T124 w 540"/>
                <a:gd name="T126" fmla="+- 0 3571 3443"/>
                <a:gd name="T127" fmla="*/ 3571 h 172"/>
                <a:gd name="T128" fmla="+- 0 4816 4576"/>
                <a:gd name="T129" fmla="*/ T128 w 540"/>
                <a:gd name="T130" fmla="+- 0 3555 3443"/>
                <a:gd name="T131" fmla="*/ 3555 h 172"/>
                <a:gd name="T132" fmla="+- 0 4757 4576"/>
                <a:gd name="T133" fmla="*/ T132 w 540"/>
                <a:gd name="T134" fmla="+- 0 3527 3443"/>
                <a:gd name="T135" fmla="*/ 3527 h 172"/>
                <a:gd name="T136" fmla="+- 0 4695 4576"/>
                <a:gd name="T137" fmla="*/ T136 w 540"/>
                <a:gd name="T138" fmla="+- 0 3555 3443"/>
                <a:gd name="T139" fmla="*/ 3555 h 172"/>
                <a:gd name="T140" fmla="+- 0 4664 4576"/>
                <a:gd name="T141" fmla="*/ T140 w 540"/>
                <a:gd name="T142" fmla="+- 0 3570 3443"/>
                <a:gd name="T143" fmla="*/ 3570 h 172"/>
                <a:gd name="T144" fmla="+- 0 4628 4576"/>
                <a:gd name="T145" fmla="*/ T144 w 540"/>
                <a:gd name="T146" fmla="+- 0 3547 3443"/>
                <a:gd name="T147" fmla="*/ 3547 h 172"/>
                <a:gd name="T148" fmla="+- 0 4588 4576"/>
                <a:gd name="T149" fmla="*/ T148 w 540"/>
                <a:gd name="T150" fmla="+- 0 3528 3443"/>
                <a:gd name="T151" fmla="*/ 3528 h 172"/>
                <a:gd name="T152" fmla="+- 0 4595 4576"/>
                <a:gd name="T153" fmla="*/ T152 w 540"/>
                <a:gd name="T154" fmla="+- 0 3576 3443"/>
                <a:gd name="T155" fmla="*/ 3576 h 172"/>
                <a:gd name="T156" fmla="+- 0 4639 4576"/>
                <a:gd name="T157" fmla="*/ T156 w 540"/>
                <a:gd name="T158" fmla="+- 0 3610 3443"/>
                <a:gd name="T159" fmla="*/ 3610 h 172"/>
                <a:gd name="T160" fmla="+- 0 4724 4576"/>
                <a:gd name="T161" fmla="*/ T160 w 540"/>
                <a:gd name="T162" fmla="+- 0 3589 3443"/>
                <a:gd name="T163" fmla="*/ 3589 h 172"/>
                <a:gd name="T164" fmla="+- 0 4754 4576"/>
                <a:gd name="T165" fmla="*/ T164 w 540"/>
                <a:gd name="T166" fmla="+- 0 3571 3443"/>
                <a:gd name="T167" fmla="*/ 3571 h 172"/>
                <a:gd name="T168" fmla="+- 0 4782 4576"/>
                <a:gd name="T169" fmla="*/ T168 w 540"/>
                <a:gd name="T170" fmla="+- 0 3583 3443"/>
                <a:gd name="T171" fmla="*/ 3583 h 172"/>
                <a:gd name="T172" fmla="+- 0 4846 4576"/>
                <a:gd name="T173" fmla="*/ T172 w 540"/>
                <a:gd name="T174" fmla="+- 0 3614 3443"/>
                <a:gd name="T175" fmla="*/ 3614 h 172"/>
                <a:gd name="T176" fmla="+- 0 4909 4576"/>
                <a:gd name="T177" fmla="*/ T176 w 540"/>
                <a:gd name="T178" fmla="+- 0 3583 3443"/>
                <a:gd name="T179" fmla="*/ 3583 h 172"/>
                <a:gd name="T180" fmla="+- 0 4936 4576"/>
                <a:gd name="T181" fmla="*/ T180 w 540"/>
                <a:gd name="T182" fmla="+- 0 3570 3443"/>
                <a:gd name="T183" fmla="*/ 3570 h 172"/>
                <a:gd name="T184" fmla="+- 0 4969 4576"/>
                <a:gd name="T185" fmla="*/ T184 w 540"/>
                <a:gd name="T186" fmla="+- 0 3590 3443"/>
                <a:gd name="T187" fmla="*/ 3590 h 172"/>
                <a:gd name="T188" fmla="+- 0 5025 4576"/>
                <a:gd name="T189" fmla="*/ T188 w 540"/>
                <a:gd name="T190" fmla="+- 0 3614 3443"/>
                <a:gd name="T191" fmla="*/ 3614 h 172"/>
                <a:gd name="T192" fmla="+- 0 5078 4576"/>
                <a:gd name="T193" fmla="*/ T192 w 540"/>
                <a:gd name="T194" fmla="+- 0 3595 3443"/>
                <a:gd name="T195" fmla="*/ 3595 h 172"/>
                <a:gd name="T196" fmla="+- 0 5103 4576"/>
                <a:gd name="T197" fmla="*/ T196 w 540"/>
                <a:gd name="T198" fmla="+- 0 3570 3443"/>
                <a:gd name="T199" fmla="*/ 3570 h 1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540" h="172">
                  <a:moveTo>
                    <a:pt x="540" y="1"/>
                  </a:moveTo>
                  <a:lnTo>
                    <a:pt x="527" y="2"/>
                  </a:lnTo>
                  <a:lnTo>
                    <a:pt x="514" y="4"/>
                  </a:lnTo>
                  <a:lnTo>
                    <a:pt x="503" y="10"/>
                  </a:lnTo>
                  <a:lnTo>
                    <a:pt x="492" y="17"/>
                  </a:lnTo>
                  <a:lnTo>
                    <a:pt x="485" y="23"/>
                  </a:lnTo>
                  <a:lnTo>
                    <a:pt x="478" y="30"/>
                  </a:lnTo>
                  <a:lnTo>
                    <a:pt x="471" y="36"/>
                  </a:lnTo>
                  <a:lnTo>
                    <a:pt x="461" y="42"/>
                  </a:lnTo>
                  <a:lnTo>
                    <a:pt x="450" y="44"/>
                  </a:lnTo>
                  <a:lnTo>
                    <a:pt x="439" y="42"/>
                  </a:lnTo>
                  <a:lnTo>
                    <a:pt x="429" y="36"/>
                  </a:lnTo>
                  <a:lnTo>
                    <a:pt x="422" y="30"/>
                  </a:lnTo>
                  <a:lnTo>
                    <a:pt x="416" y="23"/>
                  </a:lnTo>
                  <a:lnTo>
                    <a:pt x="409" y="18"/>
                  </a:lnTo>
                  <a:lnTo>
                    <a:pt x="385" y="5"/>
                  </a:lnTo>
                  <a:lnTo>
                    <a:pt x="360" y="0"/>
                  </a:lnTo>
                  <a:lnTo>
                    <a:pt x="335" y="4"/>
                  </a:lnTo>
                  <a:lnTo>
                    <a:pt x="311" y="17"/>
                  </a:lnTo>
                  <a:lnTo>
                    <a:pt x="304" y="23"/>
                  </a:lnTo>
                  <a:lnTo>
                    <a:pt x="298" y="30"/>
                  </a:lnTo>
                  <a:lnTo>
                    <a:pt x="291" y="35"/>
                  </a:lnTo>
                  <a:lnTo>
                    <a:pt x="281" y="42"/>
                  </a:lnTo>
                  <a:lnTo>
                    <a:pt x="270" y="44"/>
                  </a:lnTo>
                  <a:lnTo>
                    <a:pt x="268" y="44"/>
                  </a:lnTo>
                  <a:lnTo>
                    <a:pt x="259" y="42"/>
                  </a:lnTo>
                  <a:lnTo>
                    <a:pt x="248" y="35"/>
                  </a:lnTo>
                  <a:lnTo>
                    <a:pt x="241" y="29"/>
                  </a:lnTo>
                  <a:lnTo>
                    <a:pt x="236" y="24"/>
                  </a:lnTo>
                  <a:lnTo>
                    <a:pt x="229" y="18"/>
                  </a:lnTo>
                  <a:lnTo>
                    <a:pt x="206" y="5"/>
                  </a:lnTo>
                  <a:lnTo>
                    <a:pt x="181" y="0"/>
                  </a:lnTo>
                  <a:lnTo>
                    <a:pt x="155" y="4"/>
                  </a:lnTo>
                  <a:lnTo>
                    <a:pt x="132" y="17"/>
                  </a:lnTo>
                  <a:lnTo>
                    <a:pt x="124" y="23"/>
                  </a:lnTo>
                  <a:lnTo>
                    <a:pt x="118" y="30"/>
                  </a:lnTo>
                  <a:lnTo>
                    <a:pt x="111" y="36"/>
                  </a:lnTo>
                  <a:lnTo>
                    <a:pt x="100" y="42"/>
                  </a:lnTo>
                  <a:lnTo>
                    <a:pt x="90" y="44"/>
                  </a:lnTo>
                  <a:lnTo>
                    <a:pt x="89" y="44"/>
                  </a:lnTo>
                  <a:lnTo>
                    <a:pt x="79" y="42"/>
                  </a:lnTo>
                  <a:lnTo>
                    <a:pt x="69" y="36"/>
                  </a:lnTo>
                  <a:lnTo>
                    <a:pt x="61" y="29"/>
                  </a:lnTo>
                  <a:lnTo>
                    <a:pt x="55" y="23"/>
                  </a:lnTo>
                  <a:lnTo>
                    <a:pt x="47" y="17"/>
                  </a:lnTo>
                  <a:lnTo>
                    <a:pt x="37" y="10"/>
                  </a:lnTo>
                  <a:lnTo>
                    <a:pt x="26" y="5"/>
                  </a:lnTo>
                  <a:lnTo>
                    <a:pt x="13" y="2"/>
                  </a:lnTo>
                  <a:lnTo>
                    <a:pt x="0" y="1"/>
                  </a:lnTo>
                  <a:lnTo>
                    <a:pt x="0" y="44"/>
                  </a:lnTo>
                  <a:lnTo>
                    <a:pt x="9" y="44"/>
                  </a:lnTo>
                  <a:lnTo>
                    <a:pt x="16" y="48"/>
                  </a:lnTo>
                  <a:lnTo>
                    <a:pt x="26" y="57"/>
                  </a:lnTo>
                  <a:lnTo>
                    <a:pt x="30" y="61"/>
                  </a:lnTo>
                  <a:lnTo>
                    <a:pt x="34" y="65"/>
                  </a:lnTo>
                  <a:lnTo>
                    <a:pt x="60" y="82"/>
                  </a:lnTo>
                  <a:lnTo>
                    <a:pt x="88" y="88"/>
                  </a:lnTo>
                  <a:lnTo>
                    <a:pt x="117" y="83"/>
                  </a:lnTo>
                  <a:lnTo>
                    <a:pt x="143" y="67"/>
                  </a:lnTo>
                  <a:lnTo>
                    <a:pt x="148" y="62"/>
                  </a:lnTo>
                  <a:lnTo>
                    <a:pt x="152" y="58"/>
                  </a:lnTo>
                  <a:lnTo>
                    <a:pt x="157" y="54"/>
                  </a:lnTo>
                  <a:lnTo>
                    <a:pt x="168" y="46"/>
                  </a:lnTo>
                  <a:lnTo>
                    <a:pt x="178" y="44"/>
                  </a:lnTo>
                  <a:lnTo>
                    <a:pt x="180" y="44"/>
                  </a:lnTo>
                  <a:lnTo>
                    <a:pt x="191" y="46"/>
                  </a:lnTo>
                  <a:lnTo>
                    <a:pt x="202" y="54"/>
                  </a:lnTo>
                  <a:lnTo>
                    <a:pt x="209" y="59"/>
                  </a:lnTo>
                  <a:lnTo>
                    <a:pt x="215" y="66"/>
                  </a:lnTo>
                  <a:lnTo>
                    <a:pt x="222" y="71"/>
                  </a:lnTo>
                  <a:lnTo>
                    <a:pt x="245" y="84"/>
                  </a:lnTo>
                  <a:lnTo>
                    <a:pt x="269" y="88"/>
                  </a:lnTo>
                  <a:lnTo>
                    <a:pt x="294" y="84"/>
                  </a:lnTo>
                  <a:lnTo>
                    <a:pt x="317" y="72"/>
                  </a:lnTo>
                  <a:lnTo>
                    <a:pt x="323" y="67"/>
                  </a:lnTo>
                  <a:lnTo>
                    <a:pt x="330" y="61"/>
                  </a:lnTo>
                  <a:lnTo>
                    <a:pt x="336" y="55"/>
                  </a:lnTo>
                  <a:lnTo>
                    <a:pt x="347" y="47"/>
                  </a:lnTo>
                  <a:lnTo>
                    <a:pt x="360" y="44"/>
                  </a:lnTo>
                  <a:lnTo>
                    <a:pt x="373" y="47"/>
                  </a:lnTo>
                  <a:lnTo>
                    <a:pt x="384" y="54"/>
                  </a:lnTo>
                  <a:lnTo>
                    <a:pt x="388" y="59"/>
                  </a:lnTo>
                  <a:lnTo>
                    <a:pt x="397" y="67"/>
                  </a:lnTo>
                  <a:lnTo>
                    <a:pt x="411" y="77"/>
                  </a:lnTo>
                  <a:lnTo>
                    <a:pt x="426" y="84"/>
                  </a:lnTo>
                  <a:lnTo>
                    <a:pt x="443" y="87"/>
                  </a:lnTo>
                  <a:lnTo>
                    <a:pt x="460" y="87"/>
                  </a:lnTo>
                  <a:lnTo>
                    <a:pt x="474" y="84"/>
                  </a:lnTo>
                  <a:lnTo>
                    <a:pt x="487" y="78"/>
                  </a:lnTo>
                  <a:lnTo>
                    <a:pt x="498" y="71"/>
                  </a:lnTo>
                  <a:lnTo>
                    <a:pt x="509" y="62"/>
                  </a:lnTo>
                  <a:lnTo>
                    <a:pt x="518" y="53"/>
                  </a:lnTo>
                  <a:lnTo>
                    <a:pt x="525" y="44"/>
                  </a:lnTo>
                  <a:lnTo>
                    <a:pt x="526" y="44"/>
                  </a:lnTo>
                  <a:lnTo>
                    <a:pt x="540" y="44"/>
                  </a:lnTo>
                  <a:lnTo>
                    <a:pt x="540" y="1"/>
                  </a:lnTo>
                  <a:moveTo>
                    <a:pt x="540" y="84"/>
                  </a:moveTo>
                  <a:lnTo>
                    <a:pt x="525" y="85"/>
                  </a:lnTo>
                  <a:lnTo>
                    <a:pt x="512" y="89"/>
                  </a:lnTo>
                  <a:lnTo>
                    <a:pt x="500" y="95"/>
                  </a:lnTo>
                  <a:lnTo>
                    <a:pt x="489" y="103"/>
                  </a:lnTo>
                  <a:lnTo>
                    <a:pt x="483" y="108"/>
                  </a:lnTo>
                  <a:lnTo>
                    <a:pt x="477" y="114"/>
                  </a:lnTo>
                  <a:lnTo>
                    <a:pt x="470" y="120"/>
                  </a:lnTo>
                  <a:lnTo>
                    <a:pt x="460" y="126"/>
                  </a:lnTo>
                  <a:lnTo>
                    <a:pt x="450" y="128"/>
                  </a:lnTo>
                  <a:lnTo>
                    <a:pt x="448" y="127"/>
                  </a:lnTo>
                  <a:lnTo>
                    <a:pt x="440" y="126"/>
                  </a:lnTo>
                  <a:lnTo>
                    <a:pt x="430" y="120"/>
                  </a:lnTo>
                  <a:lnTo>
                    <a:pt x="423" y="114"/>
                  </a:lnTo>
                  <a:lnTo>
                    <a:pt x="417" y="108"/>
                  </a:lnTo>
                  <a:lnTo>
                    <a:pt x="411" y="103"/>
                  </a:lnTo>
                  <a:lnTo>
                    <a:pt x="386" y="88"/>
                  </a:lnTo>
                  <a:lnTo>
                    <a:pt x="359" y="84"/>
                  </a:lnTo>
                  <a:lnTo>
                    <a:pt x="332" y="89"/>
                  </a:lnTo>
                  <a:lnTo>
                    <a:pt x="307" y="104"/>
                  </a:lnTo>
                  <a:lnTo>
                    <a:pt x="302" y="109"/>
                  </a:lnTo>
                  <a:lnTo>
                    <a:pt x="298" y="113"/>
                  </a:lnTo>
                  <a:lnTo>
                    <a:pt x="293" y="118"/>
                  </a:lnTo>
                  <a:lnTo>
                    <a:pt x="281" y="125"/>
                  </a:lnTo>
                  <a:lnTo>
                    <a:pt x="269" y="128"/>
                  </a:lnTo>
                  <a:lnTo>
                    <a:pt x="268" y="127"/>
                  </a:lnTo>
                  <a:lnTo>
                    <a:pt x="258" y="125"/>
                  </a:lnTo>
                  <a:lnTo>
                    <a:pt x="246" y="117"/>
                  </a:lnTo>
                  <a:lnTo>
                    <a:pt x="240" y="112"/>
                  </a:lnTo>
                  <a:lnTo>
                    <a:pt x="235" y="106"/>
                  </a:lnTo>
                  <a:lnTo>
                    <a:pt x="229" y="102"/>
                  </a:lnTo>
                  <a:lnTo>
                    <a:pt x="206" y="88"/>
                  </a:lnTo>
                  <a:lnTo>
                    <a:pt x="181" y="84"/>
                  </a:lnTo>
                  <a:lnTo>
                    <a:pt x="156" y="87"/>
                  </a:lnTo>
                  <a:lnTo>
                    <a:pt x="133" y="100"/>
                  </a:lnTo>
                  <a:lnTo>
                    <a:pt x="125" y="105"/>
                  </a:lnTo>
                  <a:lnTo>
                    <a:pt x="119" y="112"/>
                  </a:lnTo>
                  <a:lnTo>
                    <a:pt x="112" y="118"/>
                  </a:lnTo>
                  <a:lnTo>
                    <a:pt x="101" y="125"/>
                  </a:lnTo>
                  <a:lnTo>
                    <a:pt x="89" y="128"/>
                  </a:lnTo>
                  <a:lnTo>
                    <a:pt x="88" y="127"/>
                  </a:lnTo>
                  <a:lnTo>
                    <a:pt x="78" y="125"/>
                  </a:lnTo>
                  <a:lnTo>
                    <a:pt x="67" y="118"/>
                  </a:lnTo>
                  <a:lnTo>
                    <a:pt x="59" y="111"/>
                  </a:lnTo>
                  <a:lnTo>
                    <a:pt x="52" y="104"/>
                  </a:lnTo>
                  <a:lnTo>
                    <a:pt x="44" y="98"/>
                  </a:lnTo>
                  <a:lnTo>
                    <a:pt x="34" y="92"/>
                  </a:lnTo>
                  <a:lnTo>
                    <a:pt x="23" y="87"/>
                  </a:lnTo>
                  <a:lnTo>
                    <a:pt x="12" y="85"/>
                  </a:lnTo>
                  <a:lnTo>
                    <a:pt x="0" y="84"/>
                  </a:lnTo>
                  <a:lnTo>
                    <a:pt x="0" y="128"/>
                  </a:lnTo>
                  <a:lnTo>
                    <a:pt x="11" y="127"/>
                  </a:lnTo>
                  <a:lnTo>
                    <a:pt x="19" y="133"/>
                  </a:lnTo>
                  <a:lnTo>
                    <a:pt x="30" y="144"/>
                  </a:lnTo>
                  <a:lnTo>
                    <a:pt x="34" y="148"/>
                  </a:lnTo>
                  <a:lnTo>
                    <a:pt x="38" y="152"/>
                  </a:lnTo>
                  <a:lnTo>
                    <a:pt x="63" y="167"/>
                  </a:lnTo>
                  <a:lnTo>
                    <a:pt x="90" y="171"/>
                  </a:lnTo>
                  <a:lnTo>
                    <a:pt x="117" y="166"/>
                  </a:lnTo>
                  <a:lnTo>
                    <a:pt x="142" y="151"/>
                  </a:lnTo>
                  <a:lnTo>
                    <a:pt x="148" y="146"/>
                  </a:lnTo>
                  <a:lnTo>
                    <a:pt x="153" y="140"/>
                  </a:lnTo>
                  <a:lnTo>
                    <a:pt x="160" y="135"/>
                  </a:lnTo>
                  <a:lnTo>
                    <a:pt x="169" y="129"/>
                  </a:lnTo>
                  <a:lnTo>
                    <a:pt x="178" y="128"/>
                  </a:lnTo>
                  <a:lnTo>
                    <a:pt x="180" y="127"/>
                  </a:lnTo>
                  <a:lnTo>
                    <a:pt x="190" y="129"/>
                  </a:lnTo>
                  <a:lnTo>
                    <a:pt x="200" y="135"/>
                  </a:lnTo>
                  <a:lnTo>
                    <a:pt x="206" y="140"/>
                  </a:lnTo>
                  <a:lnTo>
                    <a:pt x="212" y="146"/>
                  </a:lnTo>
                  <a:lnTo>
                    <a:pt x="218" y="151"/>
                  </a:lnTo>
                  <a:lnTo>
                    <a:pt x="243" y="166"/>
                  </a:lnTo>
                  <a:lnTo>
                    <a:pt x="270" y="171"/>
                  </a:lnTo>
                  <a:lnTo>
                    <a:pt x="297" y="166"/>
                  </a:lnTo>
                  <a:lnTo>
                    <a:pt x="322" y="151"/>
                  </a:lnTo>
                  <a:lnTo>
                    <a:pt x="328" y="146"/>
                  </a:lnTo>
                  <a:lnTo>
                    <a:pt x="333" y="140"/>
                  </a:lnTo>
                  <a:lnTo>
                    <a:pt x="340" y="135"/>
                  </a:lnTo>
                  <a:lnTo>
                    <a:pt x="350" y="129"/>
                  </a:lnTo>
                  <a:lnTo>
                    <a:pt x="359" y="128"/>
                  </a:lnTo>
                  <a:lnTo>
                    <a:pt x="360" y="127"/>
                  </a:lnTo>
                  <a:lnTo>
                    <a:pt x="371" y="129"/>
                  </a:lnTo>
                  <a:lnTo>
                    <a:pt x="380" y="135"/>
                  </a:lnTo>
                  <a:lnTo>
                    <a:pt x="387" y="141"/>
                  </a:lnTo>
                  <a:lnTo>
                    <a:pt x="393" y="147"/>
                  </a:lnTo>
                  <a:lnTo>
                    <a:pt x="399" y="153"/>
                  </a:lnTo>
                  <a:lnTo>
                    <a:pt x="415" y="163"/>
                  </a:lnTo>
                  <a:lnTo>
                    <a:pt x="431" y="169"/>
                  </a:lnTo>
                  <a:lnTo>
                    <a:pt x="449" y="171"/>
                  </a:lnTo>
                  <a:lnTo>
                    <a:pt x="468" y="169"/>
                  </a:lnTo>
                  <a:lnTo>
                    <a:pt x="480" y="165"/>
                  </a:lnTo>
                  <a:lnTo>
                    <a:pt x="491" y="159"/>
                  </a:lnTo>
                  <a:lnTo>
                    <a:pt x="502" y="152"/>
                  </a:lnTo>
                  <a:lnTo>
                    <a:pt x="511" y="143"/>
                  </a:lnTo>
                  <a:lnTo>
                    <a:pt x="519" y="135"/>
                  </a:lnTo>
                  <a:lnTo>
                    <a:pt x="527" y="128"/>
                  </a:lnTo>
                  <a:lnTo>
                    <a:pt x="527" y="127"/>
                  </a:lnTo>
                  <a:lnTo>
                    <a:pt x="540" y="127"/>
                  </a:lnTo>
                  <a:lnTo>
                    <a:pt x="540" y="84"/>
                  </a:lnTo>
                </a:path>
              </a:pathLst>
            </a:custGeom>
            <a:solidFill>
              <a:srgbClr val="7ECD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sp>
        <p:nvSpPr>
          <p:cNvPr id="30" name="Freeform 29"/>
          <p:cNvSpPr>
            <a:spLocks noEditPoints="1"/>
          </p:cNvSpPr>
          <p:nvPr/>
        </p:nvSpPr>
        <p:spPr bwMode="auto">
          <a:xfrm>
            <a:off x="23164800" y="-12294235"/>
            <a:ext cx="309245" cy="300990"/>
          </a:xfrm>
          <a:custGeom>
            <a:avLst/>
            <a:gdLst>
              <a:gd name="T0" fmla="+- 0 5142 4661"/>
              <a:gd name="T1" fmla="*/ T0 w 487"/>
              <a:gd name="T2" fmla="+- 0 -1604 -1754"/>
              <a:gd name="T3" fmla="*/ -1604 h 474"/>
              <a:gd name="T4" fmla="+- 0 5108 4661"/>
              <a:gd name="T5" fmla="*/ T4 w 487"/>
              <a:gd name="T6" fmla="+- 0 -1695 -1754"/>
              <a:gd name="T7" fmla="*/ -1695 h 474"/>
              <a:gd name="T8" fmla="+- 0 5103 4661"/>
              <a:gd name="T9" fmla="*/ T8 w 487"/>
              <a:gd name="T10" fmla="+- 0 -1750 -1754"/>
              <a:gd name="T11" fmla="*/ -1750 h 474"/>
              <a:gd name="T12" fmla="+- 0 5096 4661"/>
              <a:gd name="T13" fmla="*/ T12 w 487"/>
              <a:gd name="T14" fmla="+- 0 -1554 -1754"/>
              <a:gd name="T15" fmla="*/ -1554 h 474"/>
              <a:gd name="T16" fmla="+- 0 5073 4661"/>
              <a:gd name="T17" fmla="*/ T16 w 487"/>
              <a:gd name="T18" fmla="+- 0 -1539 -1754"/>
              <a:gd name="T19" fmla="*/ -1539 h 474"/>
              <a:gd name="T20" fmla="+- 0 5046 4661"/>
              <a:gd name="T21" fmla="*/ T20 w 487"/>
              <a:gd name="T22" fmla="+- 0 -1539 -1754"/>
              <a:gd name="T23" fmla="*/ -1539 h 474"/>
              <a:gd name="T24" fmla="+- 0 5033 4661"/>
              <a:gd name="T25" fmla="*/ T24 w 487"/>
              <a:gd name="T26" fmla="+- 0 -1545 -1754"/>
              <a:gd name="T27" fmla="*/ -1545 h 474"/>
              <a:gd name="T28" fmla="+- 0 5016 4661"/>
              <a:gd name="T29" fmla="*/ T28 w 487"/>
              <a:gd name="T30" fmla="+- 0 -1565 -1754"/>
              <a:gd name="T31" fmla="*/ -1565 h 474"/>
              <a:gd name="T32" fmla="+- 0 5103 4661"/>
              <a:gd name="T33" fmla="*/ T32 w 487"/>
              <a:gd name="T34" fmla="+- 0 -1750 -1754"/>
              <a:gd name="T35" fmla="*/ -1750 h 474"/>
              <a:gd name="T36" fmla="+- 0 5099 4661"/>
              <a:gd name="T37" fmla="*/ T36 w 487"/>
              <a:gd name="T38" fmla="+- 0 -1604 -1754"/>
              <a:gd name="T39" fmla="*/ -1604 h 474"/>
              <a:gd name="T40" fmla="+- 0 4997 4661"/>
              <a:gd name="T41" fmla="*/ T40 w 487"/>
              <a:gd name="T42" fmla="+- 0 -1695 -1754"/>
              <a:gd name="T43" fmla="*/ -1695 h 474"/>
              <a:gd name="T44" fmla="+- 0 5099 4661"/>
              <a:gd name="T45" fmla="*/ T44 w 487"/>
              <a:gd name="T46" fmla="+- 0 -1604 -1754"/>
              <a:gd name="T47" fmla="*/ -1604 h 474"/>
              <a:gd name="T48" fmla="+- 0 4996 4661"/>
              <a:gd name="T49" fmla="*/ T48 w 487"/>
              <a:gd name="T50" fmla="+- 0 -1754 -1754"/>
              <a:gd name="T51" fmla="*/ -1754 h 474"/>
              <a:gd name="T52" fmla="+- 0 4996 4661"/>
              <a:gd name="T53" fmla="*/ T52 w 487"/>
              <a:gd name="T54" fmla="+- 0 -1452 -1754"/>
              <a:gd name="T55" fmla="*/ -1452 h 474"/>
              <a:gd name="T56" fmla="+- 0 4960 4661"/>
              <a:gd name="T57" fmla="*/ T56 w 487"/>
              <a:gd name="T58" fmla="+- 0 -1448 -1754"/>
              <a:gd name="T59" fmla="*/ -1448 h 474"/>
              <a:gd name="T60" fmla="+- 0 4956 4661"/>
              <a:gd name="T61" fmla="*/ T60 w 487"/>
              <a:gd name="T62" fmla="+- 0 -1463 -1754"/>
              <a:gd name="T63" fmla="*/ -1463 h 474"/>
              <a:gd name="T64" fmla="+- 0 4992 4661"/>
              <a:gd name="T65" fmla="*/ T64 w 487"/>
              <a:gd name="T66" fmla="+- 0 -1467 -1754"/>
              <a:gd name="T67" fmla="*/ -1467 h 474"/>
              <a:gd name="T68" fmla="+- 0 4996 4661"/>
              <a:gd name="T69" fmla="*/ T68 w 487"/>
              <a:gd name="T70" fmla="+- 0 -1754 -1754"/>
              <a:gd name="T71" fmla="*/ -1754 h 474"/>
              <a:gd name="T72" fmla="+- 0 4951 4661"/>
              <a:gd name="T73" fmla="*/ T72 w 487"/>
              <a:gd name="T74" fmla="+- 0 -1604 -1754"/>
              <a:gd name="T75" fmla="*/ -1604 h 474"/>
              <a:gd name="T76" fmla="+- 0 4949 4661"/>
              <a:gd name="T77" fmla="*/ T76 w 487"/>
              <a:gd name="T78" fmla="+- 0 -1565 -1754"/>
              <a:gd name="T79" fmla="*/ -1565 h 474"/>
              <a:gd name="T80" fmla="+- 0 4931 4661"/>
              <a:gd name="T81" fmla="*/ T80 w 487"/>
              <a:gd name="T82" fmla="+- 0 -1545 -1754"/>
              <a:gd name="T83" fmla="*/ -1545 h 474"/>
              <a:gd name="T84" fmla="+- 0 4925 4661"/>
              <a:gd name="T85" fmla="*/ T84 w 487"/>
              <a:gd name="T86" fmla="+- 0 -1500 -1754"/>
              <a:gd name="T87" fmla="*/ -1500 h 474"/>
              <a:gd name="T88" fmla="+- 0 4742 4661"/>
              <a:gd name="T89" fmla="*/ T88 w 487"/>
              <a:gd name="T90" fmla="+- 0 -1379 -1754"/>
              <a:gd name="T91" fmla="*/ -1379 h 474"/>
              <a:gd name="T92" fmla="+- 0 4749 4661"/>
              <a:gd name="T93" fmla="*/ T92 w 487"/>
              <a:gd name="T94" fmla="+- 0 -1497 -1754"/>
              <a:gd name="T95" fmla="*/ -1497 h 474"/>
              <a:gd name="T96" fmla="+- 0 4795 4661"/>
              <a:gd name="T97" fmla="*/ T96 w 487"/>
              <a:gd name="T98" fmla="+- 0 -1509 -1754"/>
              <a:gd name="T99" fmla="*/ -1509 h 474"/>
              <a:gd name="T100" fmla="+- 0 4823 4661"/>
              <a:gd name="T101" fmla="*/ T100 w 487"/>
              <a:gd name="T102" fmla="+- 0 -1537 -1754"/>
              <a:gd name="T103" fmla="*/ -1537 h 474"/>
              <a:gd name="T104" fmla="+- 0 4840 4661"/>
              <a:gd name="T105" fmla="*/ T104 w 487"/>
              <a:gd name="T106" fmla="+- 0 -1524 -1754"/>
              <a:gd name="T107" fmla="*/ -1524 h 474"/>
              <a:gd name="T108" fmla="+- 0 4880 4661"/>
              <a:gd name="T109" fmla="*/ T108 w 487"/>
              <a:gd name="T110" fmla="+- 0 -1500 -1754"/>
              <a:gd name="T111" fmla="*/ -1500 h 474"/>
              <a:gd name="T112" fmla="+- 0 4925 4661"/>
              <a:gd name="T113" fmla="*/ T112 w 487"/>
              <a:gd name="T114" fmla="+- 0 -1500 -1754"/>
              <a:gd name="T115" fmla="*/ -1500 h 474"/>
              <a:gd name="T116" fmla="+- 0 4919 4661"/>
              <a:gd name="T117" fmla="*/ T116 w 487"/>
              <a:gd name="T118" fmla="+- 0 -1539 -1754"/>
              <a:gd name="T119" fmla="*/ -1539 h 474"/>
              <a:gd name="T120" fmla="+- 0 4890 4661"/>
              <a:gd name="T121" fmla="*/ T120 w 487"/>
              <a:gd name="T122" fmla="+- 0 -1539 -1754"/>
              <a:gd name="T123" fmla="*/ -1539 h 474"/>
              <a:gd name="T124" fmla="+- 0 4878 4661"/>
              <a:gd name="T125" fmla="*/ T124 w 487"/>
              <a:gd name="T126" fmla="+- 0 -1545 -1754"/>
              <a:gd name="T127" fmla="*/ -1545 h 474"/>
              <a:gd name="T128" fmla="+- 0 4860 4661"/>
              <a:gd name="T129" fmla="*/ T128 w 487"/>
              <a:gd name="T130" fmla="+- 0 -1565 -1754"/>
              <a:gd name="T131" fmla="*/ -1565 h 474"/>
              <a:gd name="T132" fmla="+- 0 4949 4661"/>
              <a:gd name="T133" fmla="*/ T132 w 487"/>
              <a:gd name="T134" fmla="+- 0 -1604 -1754"/>
              <a:gd name="T135" fmla="*/ -1604 h 474"/>
              <a:gd name="T136" fmla="+- 0 4870 4661"/>
              <a:gd name="T137" fmla="*/ T136 w 487"/>
              <a:gd name="T138" fmla="+- 0 -1695 -1754"/>
              <a:gd name="T139" fmla="*/ -1695 h 474"/>
              <a:gd name="T140" fmla="+- 0 4951 4661"/>
              <a:gd name="T141" fmla="*/ T140 w 487"/>
              <a:gd name="T142" fmla="+- 0 -1604 -1754"/>
              <a:gd name="T143" fmla="*/ -1604 h 474"/>
              <a:gd name="T144" fmla="+- 0 4812 4661"/>
              <a:gd name="T145" fmla="*/ T144 w 487"/>
              <a:gd name="T146" fmla="+- 0 -1754 -1754"/>
              <a:gd name="T147" fmla="*/ -1754 h 474"/>
              <a:gd name="T148" fmla="+- 0 4800 4661"/>
              <a:gd name="T149" fmla="*/ T148 w 487"/>
              <a:gd name="T150" fmla="+- 0 -1604 -1754"/>
              <a:gd name="T151" fmla="*/ -1604 h 474"/>
              <a:gd name="T152" fmla="+- 0 4793 4661"/>
              <a:gd name="T153" fmla="*/ T152 w 487"/>
              <a:gd name="T154" fmla="+- 0 -1565 -1754"/>
              <a:gd name="T155" fmla="*/ -1565 h 474"/>
              <a:gd name="T156" fmla="+- 0 4776 4661"/>
              <a:gd name="T157" fmla="*/ T156 w 487"/>
              <a:gd name="T158" fmla="+- 0 -1545 -1754"/>
              <a:gd name="T159" fmla="*/ -1545 h 474"/>
              <a:gd name="T160" fmla="+- 0 4749 4661"/>
              <a:gd name="T161" fmla="*/ T160 w 487"/>
              <a:gd name="T162" fmla="+- 0 -1537 -1754"/>
              <a:gd name="T163" fmla="*/ -1537 h 474"/>
              <a:gd name="T164" fmla="+- 0 4723 4661"/>
              <a:gd name="T165" fmla="*/ T164 w 487"/>
              <a:gd name="T166" fmla="+- 0 -1545 -1754"/>
              <a:gd name="T167" fmla="*/ -1545 h 474"/>
              <a:gd name="T168" fmla="+- 0 4706 4661"/>
              <a:gd name="T169" fmla="*/ T168 w 487"/>
              <a:gd name="T170" fmla="+- 0 -1565 -1754"/>
              <a:gd name="T171" fmla="*/ -1565 h 474"/>
              <a:gd name="T172" fmla="+- 0 4793 4661"/>
              <a:gd name="T173" fmla="*/ T172 w 487"/>
              <a:gd name="T174" fmla="+- 0 -1604 -1754"/>
              <a:gd name="T175" fmla="*/ -1604 h 474"/>
              <a:gd name="T176" fmla="+- 0 4745 4661"/>
              <a:gd name="T177" fmla="*/ T176 w 487"/>
              <a:gd name="T178" fmla="+- 0 -1695 -1754"/>
              <a:gd name="T179" fmla="*/ -1695 h 474"/>
              <a:gd name="T180" fmla="+- 0 4812 4661"/>
              <a:gd name="T181" fmla="*/ T180 w 487"/>
              <a:gd name="T182" fmla="+- 0 -1754 -1754"/>
              <a:gd name="T183" fmla="*/ -1754 h 474"/>
              <a:gd name="T184" fmla="+- 0 4701 4661"/>
              <a:gd name="T185" fmla="*/ T184 w 487"/>
              <a:gd name="T186" fmla="+- 0 -1745 -1754"/>
              <a:gd name="T187" fmla="*/ -1745 h 474"/>
              <a:gd name="T188" fmla="+- 0 4702 4661"/>
              <a:gd name="T189" fmla="*/ T188 w 487"/>
              <a:gd name="T190" fmla="+- 0 -1695 -1754"/>
              <a:gd name="T191" fmla="*/ -1695 h 474"/>
              <a:gd name="T192" fmla="+- 0 4661 4661"/>
              <a:gd name="T193" fmla="*/ T192 w 487"/>
              <a:gd name="T194" fmla="+- 0 -1584 -1754"/>
              <a:gd name="T195" fmla="*/ -1584 h 474"/>
              <a:gd name="T196" fmla="+- 0 4687 4661"/>
              <a:gd name="T197" fmla="*/ T196 w 487"/>
              <a:gd name="T198" fmla="+- 0 -1523 -1754"/>
              <a:gd name="T199" fmla="*/ -1523 h 474"/>
              <a:gd name="T200" fmla="+- 0 4701 4661"/>
              <a:gd name="T201" fmla="*/ T200 w 487"/>
              <a:gd name="T202" fmla="+- 0 -1309 -1754"/>
              <a:gd name="T203" fmla="*/ -1309 h 474"/>
              <a:gd name="T204" fmla="+- 0 4710 4661"/>
              <a:gd name="T205" fmla="*/ T204 w 487"/>
              <a:gd name="T206" fmla="+- 0 -1289 -1754"/>
              <a:gd name="T207" fmla="*/ -1289 h 474"/>
              <a:gd name="T208" fmla="+- 0 4732 4661"/>
              <a:gd name="T209" fmla="*/ T208 w 487"/>
              <a:gd name="T210" fmla="+- 0 -1280 -1754"/>
              <a:gd name="T211" fmla="*/ -1280 h 474"/>
              <a:gd name="T212" fmla="+- 0 5089 4661"/>
              <a:gd name="T213" fmla="*/ T212 w 487"/>
              <a:gd name="T214" fmla="+- 0 -1282 -1754"/>
              <a:gd name="T215" fmla="*/ -1282 h 474"/>
              <a:gd name="T216" fmla="+- 0 5105 4661"/>
              <a:gd name="T217" fmla="*/ T216 w 487"/>
              <a:gd name="T218" fmla="+- 0 -1298 -1754"/>
              <a:gd name="T219" fmla="*/ -1298 h 474"/>
              <a:gd name="T220" fmla="+- 0 5108 4661"/>
              <a:gd name="T221" fmla="*/ T220 w 487"/>
              <a:gd name="T222" fmla="+- 0 -1379 -1754"/>
              <a:gd name="T223" fmla="*/ -1379 h 474"/>
              <a:gd name="T224" fmla="+- 0 5108 4661"/>
              <a:gd name="T225" fmla="*/ T224 w 487"/>
              <a:gd name="T226" fmla="+- 0 -1467 -1754"/>
              <a:gd name="T227" fmla="*/ -1467 h 474"/>
              <a:gd name="T228" fmla="+- 0 5122 4661"/>
              <a:gd name="T229" fmla="*/ T228 w 487"/>
              <a:gd name="T230" fmla="+- 0 -1523 -1754"/>
              <a:gd name="T231" fmla="*/ -1523 h 474"/>
              <a:gd name="T232" fmla="+- 0 5141 4661"/>
              <a:gd name="T233" fmla="*/ T232 w 487"/>
              <a:gd name="T234" fmla="+- 0 -1551 -1754"/>
              <a:gd name="T235" fmla="*/ -1551 h 474"/>
              <a:gd name="T236" fmla="+- 0 5148 4661"/>
              <a:gd name="T237" fmla="*/ T236 w 487"/>
              <a:gd name="T238" fmla="+- 0 -1584 -1754"/>
              <a:gd name="T239" fmla="*/ -1584 h 4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487" h="474">
                <a:moveTo>
                  <a:pt x="487" y="166"/>
                </a:moveTo>
                <a:lnTo>
                  <a:pt x="481" y="150"/>
                </a:lnTo>
                <a:lnTo>
                  <a:pt x="446" y="59"/>
                </a:lnTo>
                <a:lnTo>
                  <a:pt x="447" y="59"/>
                </a:lnTo>
                <a:lnTo>
                  <a:pt x="447" y="9"/>
                </a:lnTo>
                <a:lnTo>
                  <a:pt x="442" y="4"/>
                </a:lnTo>
                <a:lnTo>
                  <a:pt x="442" y="189"/>
                </a:lnTo>
                <a:lnTo>
                  <a:pt x="435" y="200"/>
                </a:lnTo>
                <a:lnTo>
                  <a:pt x="425" y="209"/>
                </a:lnTo>
                <a:lnTo>
                  <a:pt x="412" y="215"/>
                </a:lnTo>
                <a:lnTo>
                  <a:pt x="399" y="217"/>
                </a:lnTo>
                <a:lnTo>
                  <a:pt x="385" y="215"/>
                </a:lnTo>
                <a:lnTo>
                  <a:pt x="378" y="212"/>
                </a:lnTo>
                <a:lnTo>
                  <a:pt x="372" y="209"/>
                </a:lnTo>
                <a:lnTo>
                  <a:pt x="362" y="200"/>
                </a:lnTo>
                <a:lnTo>
                  <a:pt x="355" y="189"/>
                </a:lnTo>
                <a:lnTo>
                  <a:pt x="442" y="189"/>
                </a:lnTo>
                <a:lnTo>
                  <a:pt x="442" y="4"/>
                </a:lnTo>
                <a:lnTo>
                  <a:pt x="438" y="0"/>
                </a:lnTo>
                <a:lnTo>
                  <a:pt x="438" y="150"/>
                </a:lnTo>
                <a:lnTo>
                  <a:pt x="348" y="150"/>
                </a:lnTo>
                <a:lnTo>
                  <a:pt x="336" y="59"/>
                </a:lnTo>
                <a:lnTo>
                  <a:pt x="403" y="59"/>
                </a:lnTo>
                <a:lnTo>
                  <a:pt x="438" y="150"/>
                </a:lnTo>
                <a:lnTo>
                  <a:pt x="438" y="0"/>
                </a:lnTo>
                <a:lnTo>
                  <a:pt x="335" y="0"/>
                </a:lnTo>
                <a:lnTo>
                  <a:pt x="335" y="291"/>
                </a:lnTo>
                <a:lnTo>
                  <a:pt x="335" y="302"/>
                </a:lnTo>
                <a:lnTo>
                  <a:pt x="331" y="306"/>
                </a:lnTo>
                <a:lnTo>
                  <a:pt x="299" y="306"/>
                </a:lnTo>
                <a:lnTo>
                  <a:pt x="295" y="302"/>
                </a:lnTo>
                <a:lnTo>
                  <a:pt x="295" y="291"/>
                </a:lnTo>
                <a:lnTo>
                  <a:pt x="299" y="287"/>
                </a:lnTo>
                <a:lnTo>
                  <a:pt x="331" y="287"/>
                </a:lnTo>
                <a:lnTo>
                  <a:pt x="335" y="291"/>
                </a:lnTo>
                <a:lnTo>
                  <a:pt x="335" y="0"/>
                </a:lnTo>
                <a:lnTo>
                  <a:pt x="290" y="0"/>
                </a:lnTo>
                <a:lnTo>
                  <a:pt x="290" y="150"/>
                </a:lnTo>
                <a:lnTo>
                  <a:pt x="288" y="150"/>
                </a:lnTo>
                <a:lnTo>
                  <a:pt x="288" y="189"/>
                </a:lnTo>
                <a:lnTo>
                  <a:pt x="280" y="200"/>
                </a:lnTo>
                <a:lnTo>
                  <a:pt x="270" y="209"/>
                </a:lnTo>
                <a:lnTo>
                  <a:pt x="264" y="212"/>
                </a:lnTo>
                <a:lnTo>
                  <a:pt x="264" y="254"/>
                </a:lnTo>
                <a:lnTo>
                  <a:pt x="264" y="375"/>
                </a:lnTo>
                <a:lnTo>
                  <a:pt x="81" y="375"/>
                </a:lnTo>
                <a:lnTo>
                  <a:pt x="81" y="256"/>
                </a:lnTo>
                <a:lnTo>
                  <a:pt x="88" y="257"/>
                </a:lnTo>
                <a:lnTo>
                  <a:pt x="112" y="254"/>
                </a:lnTo>
                <a:lnTo>
                  <a:pt x="134" y="245"/>
                </a:lnTo>
                <a:lnTo>
                  <a:pt x="152" y="230"/>
                </a:lnTo>
                <a:lnTo>
                  <a:pt x="162" y="217"/>
                </a:lnTo>
                <a:lnTo>
                  <a:pt x="166" y="212"/>
                </a:lnTo>
                <a:lnTo>
                  <a:pt x="179" y="230"/>
                </a:lnTo>
                <a:lnTo>
                  <a:pt x="197" y="245"/>
                </a:lnTo>
                <a:lnTo>
                  <a:pt x="219" y="254"/>
                </a:lnTo>
                <a:lnTo>
                  <a:pt x="244" y="257"/>
                </a:lnTo>
                <a:lnTo>
                  <a:pt x="264" y="254"/>
                </a:lnTo>
                <a:lnTo>
                  <a:pt x="264" y="212"/>
                </a:lnTo>
                <a:lnTo>
                  <a:pt x="258" y="215"/>
                </a:lnTo>
                <a:lnTo>
                  <a:pt x="244" y="217"/>
                </a:lnTo>
                <a:lnTo>
                  <a:pt x="229" y="215"/>
                </a:lnTo>
                <a:lnTo>
                  <a:pt x="222" y="212"/>
                </a:lnTo>
                <a:lnTo>
                  <a:pt x="217" y="209"/>
                </a:lnTo>
                <a:lnTo>
                  <a:pt x="206" y="200"/>
                </a:lnTo>
                <a:lnTo>
                  <a:pt x="199" y="189"/>
                </a:lnTo>
                <a:lnTo>
                  <a:pt x="288" y="189"/>
                </a:lnTo>
                <a:lnTo>
                  <a:pt x="288" y="150"/>
                </a:lnTo>
                <a:lnTo>
                  <a:pt x="197" y="150"/>
                </a:lnTo>
                <a:lnTo>
                  <a:pt x="209" y="59"/>
                </a:lnTo>
                <a:lnTo>
                  <a:pt x="278" y="59"/>
                </a:lnTo>
                <a:lnTo>
                  <a:pt x="290" y="150"/>
                </a:lnTo>
                <a:lnTo>
                  <a:pt x="290" y="0"/>
                </a:lnTo>
                <a:lnTo>
                  <a:pt x="151" y="0"/>
                </a:lnTo>
                <a:lnTo>
                  <a:pt x="151" y="59"/>
                </a:lnTo>
                <a:lnTo>
                  <a:pt x="139" y="150"/>
                </a:lnTo>
                <a:lnTo>
                  <a:pt x="132" y="150"/>
                </a:lnTo>
                <a:lnTo>
                  <a:pt x="132" y="189"/>
                </a:lnTo>
                <a:lnTo>
                  <a:pt x="125" y="200"/>
                </a:lnTo>
                <a:lnTo>
                  <a:pt x="115" y="209"/>
                </a:lnTo>
                <a:lnTo>
                  <a:pt x="102" y="215"/>
                </a:lnTo>
                <a:lnTo>
                  <a:pt x="88" y="217"/>
                </a:lnTo>
                <a:lnTo>
                  <a:pt x="74" y="215"/>
                </a:lnTo>
                <a:lnTo>
                  <a:pt x="62" y="209"/>
                </a:lnTo>
                <a:lnTo>
                  <a:pt x="52" y="200"/>
                </a:lnTo>
                <a:lnTo>
                  <a:pt x="45" y="189"/>
                </a:lnTo>
                <a:lnTo>
                  <a:pt x="132" y="189"/>
                </a:lnTo>
                <a:lnTo>
                  <a:pt x="132" y="150"/>
                </a:lnTo>
                <a:lnTo>
                  <a:pt x="49" y="150"/>
                </a:lnTo>
                <a:lnTo>
                  <a:pt x="84" y="59"/>
                </a:lnTo>
                <a:lnTo>
                  <a:pt x="151" y="59"/>
                </a:lnTo>
                <a:lnTo>
                  <a:pt x="151" y="0"/>
                </a:lnTo>
                <a:lnTo>
                  <a:pt x="49" y="0"/>
                </a:lnTo>
                <a:lnTo>
                  <a:pt x="40" y="9"/>
                </a:lnTo>
                <a:lnTo>
                  <a:pt x="40" y="59"/>
                </a:lnTo>
                <a:lnTo>
                  <a:pt x="41" y="59"/>
                </a:lnTo>
                <a:lnTo>
                  <a:pt x="0" y="166"/>
                </a:lnTo>
                <a:lnTo>
                  <a:pt x="0" y="170"/>
                </a:lnTo>
                <a:lnTo>
                  <a:pt x="7" y="203"/>
                </a:lnTo>
                <a:lnTo>
                  <a:pt x="26" y="231"/>
                </a:lnTo>
                <a:lnTo>
                  <a:pt x="40" y="241"/>
                </a:lnTo>
                <a:lnTo>
                  <a:pt x="40" y="445"/>
                </a:lnTo>
                <a:lnTo>
                  <a:pt x="43" y="456"/>
                </a:lnTo>
                <a:lnTo>
                  <a:pt x="49" y="465"/>
                </a:lnTo>
                <a:lnTo>
                  <a:pt x="59" y="472"/>
                </a:lnTo>
                <a:lnTo>
                  <a:pt x="71" y="474"/>
                </a:lnTo>
                <a:lnTo>
                  <a:pt x="416" y="474"/>
                </a:lnTo>
                <a:lnTo>
                  <a:pt x="428" y="472"/>
                </a:lnTo>
                <a:lnTo>
                  <a:pt x="438" y="465"/>
                </a:lnTo>
                <a:lnTo>
                  <a:pt x="444" y="456"/>
                </a:lnTo>
                <a:lnTo>
                  <a:pt x="447" y="445"/>
                </a:lnTo>
                <a:lnTo>
                  <a:pt x="447" y="375"/>
                </a:lnTo>
                <a:lnTo>
                  <a:pt x="447" y="306"/>
                </a:lnTo>
                <a:lnTo>
                  <a:pt x="447" y="287"/>
                </a:lnTo>
                <a:lnTo>
                  <a:pt x="447" y="241"/>
                </a:lnTo>
                <a:lnTo>
                  <a:pt x="461" y="231"/>
                </a:lnTo>
                <a:lnTo>
                  <a:pt x="471" y="217"/>
                </a:lnTo>
                <a:lnTo>
                  <a:pt x="480" y="203"/>
                </a:lnTo>
                <a:lnTo>
                  <a:pt x="483" y="189"/>
                </a:lnTo>
                <a:lnTo>
                  <a:pt x="487" y="170"/>
                </a:lnTo>
                <a:lnTo>
                  <a:pt x="487" y="166"/>
                </a:lnTo>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Text Box 117"/>
          <p:cNvSpPr txBox="1">
            <a:spLocks noChangeArrowheads="1"/>
          </p:cNvSpPr>
          <p:nvPr/>
        </p:nvSpPr>
        <p:spPr bwMode="auto">
          <a:xfrm>
            <a:off x="2248548" y="5888964"/>
            <a:ext cx="8023916" cy="43284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24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13.117</a:t>
            </a:r>
            <a:r>
              <a:rPr lang="fr-FR" altLang="en-US" sz="2400" b="1" dirty="0" smtClean="0">
                <a:solidFill>
                  <a:srgbClr val="EA4B24"/>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Numero</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di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imprese</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italiane</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che</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esportano</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verso il Mercosur </a:t>
            </a:r>
          </a:p>
        </p:txBody>
      </p:sp>
      <p:sp>
        <p:nvSpPr>
          <p:cNvPr id="2048" name="Text Box 129"/>
          <p:cNvSpPr txBox="1">
            <a:spLocks noChangeArrowheads="1"/>
          </p:cNvSpPr>
          <p:nvPr/>
        </p:nvSpPr>
        <p:spPr bwMode="auto">
          <a:xfrm>
            <a:off x="2279576" y="5166170"/>
            <a:ext cx="8288782" cy="38893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24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€1,7</a:t>
            </a:r>
            <a:r>
              <a:rPr lang="fr-FR" altLang="en-US" sz="2400" b="1" dirty="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400" b="1" dirty="0" err="1">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miliardi</a:t>
            </a:r>
            <a:r>
              <a:rPr lang="fr-FR" altLang="en-US" sz="2400" b="1" dirty="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l’</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eccedente</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commerciale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dell’IT</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negli</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scambi</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con il Mercosur </a:t>
            </a:r>
          </a:p>
        </p:txBody>
      </p:sp>
      <p:sp>
        <p:nvSpPr>
          <p:cNvPr id="2049" name="Text Box 128"/>
          <p:cNvSpPr txBox="1">
            <a:spLocks noChangeArrowheads="1"/>
          </p:cNvSpPr>
          <p:nvPr/>
        </p:nvSpPr>
        <p:spPr bwMode="auto">
          <a:xfrm>
            <a:off x="2260415" y="3835342"/>
            <a:ext cx="8085148" cy="419382"/>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eaLnBrk="0" hangingPunct="0"/>
            <a:r>
              <a:rPr lang="fr-FR" altLang="en-US" sz="28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N. 7 </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Mercosur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rappresenta</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il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settimo</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export </a:t>
            </a:r>
            <a:r>
              <a:rPr lang="fr-FR" altLang="en-US" sz="1800" b="1" dirty="0" err="1"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market</a:t>
            </a:r>
            <a:r>
              <a:rPr lang="fr-FR" altLang="en-US" sz="1800" b="1" dirty="0" smtClean="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IT extra </a:t>
            </a:r>
            <a:r>
              <a:rPr lang="fr-FR" altLang="en-US" sz="20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UE </a:t>
            </a:r>
          </a:p>
        </p:txBody>
      </p:sp>
      <p:sp>
        <p:nvSpPr>
          <p:cNvPr id="2051" name="Text Box 127"/>
          <p:cNvSpPr txBox="1">
            <a:spLocks noChangeArrowheads="1"/>
          </p:cNvSpPr>
          <p:nvPr/>
        </p:nvSpPr>
        <p:spPr bwMode="auto">
          <a:xfrm>
            <a:off x="2199708" y="4489357"/>
            <a:ext cx="7950124" cy="37249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2400" b="1" dirty="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€7,7 </a:t>
            </a:r>
            <a:r>
              <a:rPr lang="fr-FR" altLang="en-US" sz="2400" b="1" dirty="0" err="1">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miliardi</a:t>
            </a:r>
            <a:r>
              <a:rPr lang="fr-FR" altLang="en-US" sz="2400" b="1" dirty="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le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esportazioni</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IT di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beni</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e </a:t>
            </a:r>
            <a:r>
              <a:rPr lang="fr-FR" altLang="en-US" sz="1800" b="1" dirty="0" err="1">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servizi</a:t>
            </a:r>
            <a:r>
              <a:rPr lang="fr-FR" altLang="en-US" sz="1800" b="1" dirty="0">
                <a:solidFill>
                  <a:srgbClr val="2D5EC1"/>
                </a:solidFill>
                <a:latin typeface="EC Square Sans Pro" panose="020B0506040000020004" pitchFamily="34" charset="0"/>
                <a:ea typeface="EC Square Sans Pro" panose="020B0506040000020004" pitchFamily="34" charset="0"/>
                <a:cs typeface="EC Square Sans Pro" panose="020B0506040000020004" pitchFamily="34" charset="0"/>
              </a:rPr>
              <a:t> verso il Mercosur</a:t>
            </a:r>
          </a:p>
        </p:txBody>
      </p:sp>
      <p:sp>
        <p:nvSpPr>
          <p:cNvPr id="2052" name="Rectangle 30"/>
          <p:cNvSpPr>
            <a:spLocks noChangeArrowheads="1"/>
          </p:cNvSpPr>
          <p:nvPr/>
        </p:nvSpPr>
        <p:spPr bwMode="auto">
          <a:xfrm>
            <a:off x="1524001" y="104217"/>
            <a:ext cx="1894217" cy="24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63480" rIns="1326732" bIns="0" numCol="1" anchor="ctr" anchorCtr="0" compatLnSpc="1">
            <a:prstTxWarp prst="textNoShape">
              <a:avLst/>
            </a:prstTxWarp>
            <a:spAutoFit/>
          </a:bodyPr>
          <a:lstStyle/>
          <a:p>
            <a:endParaRPr lang="en-GB"/>
          </a:p>
        </p:txBody>
      </p:sp>
      <p:sp>
        <p:nvSpPr>
          <p:cNvPr id="2054" name="Rectangle 33"/>
          <p:cNvSpPr>
            <a:spLocks noChangeArrowheads="1"/>
          </p:cNvSpPr>
          <p:nvPr/>
        </p:nvSpPr>
        <p:spPr bwMode="auto">
          <a:xfrm>
            <a:off x="1524001" y="536031"/>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fr-FR" altLang="en-US" sz="1000">
              <a:solidFill>
                <a:schemeClr val="tx1"/>
              </a:solidFill>
              <a:latin typeface="Arial" panose="020B0604020202020204" pitchFamily="34" charset="0"/>
              <a:ea typeface="EC Square Sans Pro" panose="020B0506040000020004" pitchFamily="34" charset="0"/>
              <a:cs typeface="EC Square Sans Pro" panose="020B0506040000020004" pitchFamily="34" charset="0"/>
            </a:endParaRPr>
          </a:p>
          <a:p>
            <a:pPr eaLnBrk="0" hangingPunct="0"/>
            <a:r>
              <a:rPr lang="fr-FR" altLang="en-US" sz="1000">
                <a:solidFill>
                  <a:schemeClr val="tx1"/>
                </a:solidFill>
                <a:latin typeface="Arial" panose="020B0604020202020204" pitchFamily="34" charset="0"/>
                <a:ea typeface="EC Square Sans Pro" panose="020B0506040000020004" pitchFamily="34" charset="0"/>
                <a:cs typeface="EC Square Sans Pro" panose="020B0506040000020004" pitchFamily="34" charset="0"/>
              </a:rPr>
              <a:t/>
            </a:r>
            <a:br>
              <a:rPr lang="fr-FR" altLang="en-US" sz="1000">
                <a:solidFill>
                  <a:schemeClr val="tx1"/>
                </a:solidFill>
                <a:latin typeface="Arial" panose="020B0604020202020204" pitchFamily="34" charset="0"/>
                <a:ea typeface="EC Square Sans Pro" panose="020B0506040000020004" pitchFamily="34" charset="0"/>
                <a:cs typeface="EC Square Sans Pro" panose="020B0506040000020004" pitchFamily="34" charset="0"/>
              </a:rPr>
            </a:br>
            <a:endParaRPr lang="en-GB" altLang="en-US" sz="600">
              <a:solidFill>
                <a:schemeClr val="tx1"/>
              </a:solidFill>
              <a:latin typeface="Arial" panose="020B0604020202020204" pitchFamily="34" charset="0"/>
            </a:endParaRPr>
          </a:p>
          <a:p>
            <a:pPr eaLnBrk="0" hangingPunct="0"/>
            <a:endParaRPr lang="en-GB" altLang="en-US" sz="1800">
              <a:solidFill>
                <a:schemeClr val="tx1"/>
              </a:solidFill>
              <a:latin typeface="Arial" panose="020B0604020202020204" pitchFamily="34" charset="0"/>
            </a:endParaRPr>
          </a:p>
        </p:txBody>
      </p:sp>
      <p:sp>
        <p:nvSpPr>
          <p:cNvPr id="2055" name="Rectangle 36"/>
          <p:cNvSpPr>
            <a:spLocks noChangeArrowheads="1"/>
          </p:cNvSpPr>
          <p:nvPr/>
        </p:nvSpPr>
        <p:spPr bwMode="auto">
          <a:xfrm>
            <a:off x="1524001" y="40657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en-GB" altLang="en-US" sz="600">
              <a:solidFill>
                <a:schemeClr val="tx1"/>
              </a:solidFill>
              <a:latin typeface="Arial" panose="020B0604020202020204" pitchFamily="34" charset="0"/>
            </a:endParaRPr>
          </a:p>
          <a:p>
            <a:pPr eaLnBrk="0" hangingPunct="0"/>
            <a:r>
              <a:rPr lang="en-GB" altLang="en-US" sz="1800">
                <a:solidFill>
                  <a:schemeClr val="tx1"/>
                </a:solidFill>
                <a:latin typeface="Arial" panose="020B0604020202020204" pitchFamily="34" charset="0"/>
              </a:rPr>
              <a:t/>
            </a:r>
            <a:br>
              <a:rPr lang="en-GB" altLang="en-US" sz="1800">
                <a:solidFill>
                  <a:schemeClr val="tx1"/>
                </a:solidFill>
                <a:latin typeface="Arial" panose="020B0604020202020204" pitchFamily="34" charset="0"/>
              </a:rPr>
            </a:br>
            <a:endParaRPr lang="en-GB" altLang="en-US" sz="1800">
              <a:solidFill>
                <a:schemeClr val="tx1"/>
              </a:solidFill>
              <a:latin typeface="Arial" panose="020B0604020202020204" pitchFamily="34" charset="0"/>
            </a:endParaRPr>
          </a:p>
          <a:p>
            <a:pPr eaLnBrk="0" hangingPunct="0"/>
            <a:endParaRPr lang="en-GB" altLang="en-US" sz="1800">
              <a:solidFill>
                <a:schemeClr val="tx1"/>
              </a:solidFill>
              <a:latin typeface="Arial" panose="020B0604020202020204" pitchFamily="34" charset="0"/>
            </a:endParaRPr>
          </a:p>
        </p:txBody>
      </p:sp>
      <p:pic>
        <p:nvPicPr>
          <p:cNvPr id="31" name="Picture 30"/>
          <p:cNvPicPr/>
          <p:nvPr/>
        </p:nvPicPr>
        <p:blipFill>
          <a:blip r:embed="rId6">
            <a:extLst>
              <a:ext uri="{28A0092B-C50C-407E-A947-70E740481C1C}">
                <a14:useLocalDpi xmlns:a14="http://schemas.microsoft.com/office/drawing/2010/main" val="0"/>
              </a:ext>
            </a:extLst>
          </a:blip>
          <a:srcRect/>
          <a:stretch>
            <a:fillRect/>
          </a:stretch>
        </p:blipFill>
        <p:spPr bwMode="auto">
          <a:xfrm>
            <a:off x="82962" y="1046974"/>
            <a:ext cx="1663248" cy="1110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7"/>
          <a:stretch>
            <a:fillRect/>
          </a:stretch>
        </p:blipFill>
        <p:spPr>
          <a:xfrm>
            <a:off x="10272464" y="1169372"/>
            <a:ext cx="1309669" cy="866128"/>
          </a:xfrm>
          <a:prstGeom prst="rect">
            <a:avLst/>
          </a:prstGeom>
        </p:spPr>
      </p:pic>
      <p:pic>
        <p:nvPicPr>
          <p:cNvPr id="3" name="Picture 2"/>
          <p:cNvPicPr>
            <a:picLocks noChangeAspect="1"/>
          </p:cNvPicPr>
          <p:nvPr/>
        </p:nvPicPr>
        <p:blipFill>
          <a:blip r:embed="rId8"/>
          <a:stretch>
            <a:fillRect/>
          </a:stretch>
        </p:blipFill>
        <p:spPr>
          <a:xfrm>
            <a:off x="1526426" y="5857811"/>
            <a:ext cx="426757" cy="377985"/>
          </a:xfrm>
          <a:prstGeom prst="rect">
            <a:avLst/>
          </a:prstGeom>
        </p:spPr>
      </p:pic>
      <p:pic>
        <p:nvPicPr>
          <p:cNvPr id="5" name="Picture 4"/>
          <p:cNvPicPr>
            <a:picLocks noChangeAspect="1"/>
          </p:cNvPicPr>
          <p:nvPr/>
        </p:nvPicPr>
        <p:blipFill>
          <a:blip r:embed="rId9"/>
          <a:stretch>
            <a:fillRect/>
          </a:stretch>
        </p:blipFill>
        <p:spPr>
          <a:xfrm>
            <a:off x="1526777" y="5152737"/>
            <a:ext cx="377985" cy="402371"/>
          </a:xfrm>
          <a:prstGeom prst="rect">
            <a:avLst/>
          </a:prstGeom>
        </p:spPr>
      </p:pic>
    </p:spTree>
    <p:extLst>
      <p:ext uri="{BB962C8B-B14F-4D97-AF65-F5344CB8AC3E}">
        <p14:creationId xmlns:p14="http://schemas.microsoft.com/office/powerpoint/2010/main" val="3232471193"/>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8242" y="5729074"/>
            <a:ext cx="2133600" cy="357188"/>
          </a:xfrm>
        </p:spPr>
        <p:txBody>
          <a:bodyPr/>
          <a:lstStyle/>
          <a:p>
            <a:pPr>
              <a:defRPr/>
            </a:pPr>
            <a:fld id="{A7C91D6C-DFF8-4DE6-B44E-2D7F4FE8C688}" type="slidenum">
              <a:rPr lang="en-GB" smtClean="0">
                <a:solidFill>
                  <a:srgbClr val="000000"/>
                </a:solidFill>
              </a:rPr>
              <a:pPr>
                <a:defRPr/>
              </a:pPr>
              <a:t>16</a:t>
            </a:fld>
            <a:endParaRPr lang="en-GB" dirty="0">
              <a:solidFill>
                <a:srgbClr val="000000"/>
              </a:solidFill>
            </a:endParaRPr>
          </a:p>
        </p:txBody>
      </p:sp>
      <p:sp>
        <p:nvSpPr>
          <p:cNvPr id="11" name="Text Box 3">
            <a:extLst>
              <a:ext uri="{FF2B5EF4-FFF2-40B4-BE49-F238E27FC236}">
                <a16:creationId xmlns:a16="http://schemas.microsoft.com/office/drawing/2014/main" id="{CCE50EBC-41EE-44B6-9B55-B2AFA7959FFE}"/>
              </a:ext>
            </a:extLst>
          </p:cNvPr>
          <p:cNvSpPr txBox="1">
            <a:spLocks noChangeArrowheads="1"/>
          </p:cNvSpPr>
          <p:nvPr/>
        </p:nvSpPr>
        <p:spPr bwMode="auto">
          <a:xfrm>
            <a:off x="8094222" y="2023970"/>
            <a:ext cx="2596910" cy="2908489"/>
          </a:xfrm>
          <a:prstGeom prst="rect">
            <a:avLst/>
          </a:prstGeom>
          <a:solidFill>
            <a:schemeClr val="bg1"/>
          </a:solidFill>
          <a:ln>
            <a:noFill/>
          </a:ln>
          <a:effectLst>
            <a:softEdge rad="63500"/>
          </a:effectLs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ts val="0"/>
              </a:spcBef>
              <a:buClrTx/>
              <a:buNone/>
            </a:pPr>
            <a:endParaRPr lang="en-GB" altLang="en-US" sz="2100" i="0" dirty="0">
              <a:solidFill>
                <a:srgbClr val="000000"/>
              </a:solidFill>
              <a:latin typeface="+mn-lt"/>
              <a:cs typeface="Arial" charset="0"/>
            </a:endParaRPr>
          </a:p>
          <a:p>
            <a:pPr algn="r">
              <a:spcBef>
                <a:spcPts val="0"/>
              </a:spcBef>
              <a:buClrTx/>
              <a:buNone/>
            </a:pPr>
            <a:endParaRPr lang="en-GB" altLang="en-US" sz="2100" b="1" i="0" dirty="0">
              <a:solidFill>
                <a:srgbClr val="000000"/>
              </a:solidFill>
              <a:latin typeface="+mn-lt"/>
              <a:cs typeface="Arial" charset="0"/>
            </a:endParaRPr>
          </a:p>
          <a:p>
            <a:pPr algn="r">
              <a:spcBef>
                <a:spcPts val="0"/>
              </a:spcBef>
              <a:buClrTx/>
              <a:buNone/>
            </a:pPr>
            <a:endParaRPr lang="en-GB" altLang="en-US" sz="2100" b="1" i="0" dirty="0">
              <a:solidFill>
                <a:srgbClr val="000000"/>
              </a:solidFill>
              <a:latin typeface="+mn-lt"/>
              <a:cs typeface="Arial" charset="0"/>
            </a:endParaRPr>
          </a:p>
          <a:p>
            <a:pPr algn="r">
              <a:spcBef>
                <a:spcPts val="0"/>
              </a:spcBef>
              <a:buClrTx/>
              <a:buNone/>
            </a:pPr>
            <a:endParaRPr lang="en-GB" altLang="en-US" b="1" i="0" dirty="0">
              <a:solidFill>
                <a:srgbClr val="000000"/>
              </a:solidFill>
              <a:latin typeface="+mn-lt"/>
              <a:cs typeface="Arial" charset="0"/>
            </a:endParaRPr>
          </a:p>
          <a:p>
            <a:pPr algn="r">
              <a:spcBef>
                <a:spcPts val="0"/>
              </a:spcBef>
              <a:buClrTx/>
              <a:buNone/>
            </a:pPr>
            <a:endParaRPr lang="en-GB" altLang="en-US" b="1" i="0" dirty="0">
              <a:solidFill>
                <a:srgbClr val="000000"/>
              </a:solidFill>
              <a:latin typeface="+mn-lt"/>
              <a:cs typeface="Arial" charset="0"/>
            </a:endParaRPr>
          </a:p>
          <a:p>
            <a:pPr algn="r">
              <a:spcBef>
                <a:spcPts val="0"/>
              </a:spcBef>
              <a:buClrTx/>
              <a:buNone/>
            </a:pPr>
            <a:endParaRPr lang="en-GB" altLang="en-US" b="1" i="0" dirty="0">
              <a:solidFill>
                <a:srgbClr val="000000"/>
              </a:solidFill>
              <a:latin typeface="+mn-lt"/>
              <a:cs typeface="Arial" charset="0"/>
            </a:endParaRPr>
          </a:p>
          <a:p>
            <a:pPr algn="r">
              <a:spcBef>
                <a:spcPts val="0"/>
              </a:spcBef>
              <a:buClrTx/>
              <a:buNone/>
            </a:pPr>
            <a:endParaRPr lang="en-GB" altLang="en-US" b="1" i="0" dirty="0">
              <a:solidFill>
                <a:srgbClr val="000000"/>
              </a:solidFill>
              <a:latin typeface="+mn-lt"/>
              <a:cs typeface="Arial" charset="0"/>
            </a:endParaRPr>
          </a:p>
          <a:p>
            <a:pPr algn="r">
              <a:spcBef>
                <a:spcPts val="0"/>
              </a:spcBef>
              <a:buClrTx/>
              <a:buNone/>
            </a:pPr>
            <a:endParaRPr lang="en-GB" altLang="en-US" b="1" i="0" dirty="0">
              <a:solidFill>
                <a:srgbClr val="000000"/>
              </a:solidFill>
              <a:latin typeface="+mn-lt"/>
              <a:cs typeface="Arial" charset="0"/>
            </a:endParaRPr>
          </a:p>
        </p:txBody>
      </p:sp>
      <p:sp>
        <p:nvSpPr>
          <p:cNvPr id="384" name="Text Box 170"/>
          <p:cNvSpPr txBox="1">
            <a:spLocks noChangeArrowheads="1"/>
          </p:cNvSpPr>
          <p:nvPr/>
        </p:nvSpPr>
        <p:spPr bwMode="auto">
          <a:xfrm>
            <a:off x="5906135" y="3244534"/>
            <a:ext cx="1630025" cy="11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5560">
              <a:spcBef>
                <a:spcPts val="785"/>
              </a:spcBef>
              <a:spcAft>
                <a:spcPts val="0"/>
              </a:spcAft>
            </a:pPr>
            <a:r>
              <a:rPr lang="fr-FR" sz="900" b="1">
                <a:solidFill>
                  <a:srgbClr val="FFFFFF"/>
                </a:solidFill>
                <a:latin typeface="EC Square Sans Pro" panose="020B0506040000020004" pitchFamily="34" charset="0"/>
                <a:ea typeface="EC Square Sans Pro" panose="020B0506040000020004" pitchFamily="34" charset="0"/>
                <a:cs typeface="EC Square Sans Pro" panose="020B0506040000020004" pitchFamily="34" charset="0"/>
              </a:rPr>
              <a:t>14 %</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a:p>
            <a:pPr>
              <a:spcAft>
                <a:spcPts val="0"/>
              </a:spcAft>
            </a:pPr>
            <a:r>
              <a:rPr lang="fr-FR" sz="1100">
                <a:latin typeface="EC Square Sans Pro" panose="020B0506040000020004" pitchFamily="34" charset="0"/>
                <a:ea typeface="EC Square Sans Pro" panose="020B0506040000020004" pitchFamily="34" charset="0"/>
                <a:cs typeface="EC Square Sans Pro" panose="020B0506040000020004" pitchFamily="34" charset="0"/>
              </a:rPr>
              <a:t> </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p:txBody>
      </p:sp>
      <p:grpSp>
        <p:nvGrpSpPr>
          <p:cNvPr id="387" name="Group 386"/>
          <p:cNvGrpSpPr>
            <a:grpSpLocks/>
          </p:cNvGrpSpPr>
          <p:nvPr/>
        </p:nvGrpSpPr>
        <p:grpSpPr bwMode="auto">
          <a:xfrm>
            <a:off x="4578985" y="9502140"/>
            <a:ext cx="632460" cy="551180"/>
            <a:chOff x="3431" y="162"/>
            <a:chExt cx="996" cy="868"/>
          </a:xfrm>
        </p:grpSpPr>
        <p:sp>
          <p:nvSpPr>
            <p:cNvPr id="388" name="AutoShape 115"/>
            <p:cNvSpPr>
              <a:spLocks/>
            </p:cNvSpPr>
            <p:nvPr/>
          </p:nvSpPr>
          <p:spPr bwMode="auto">
            <a:xfrm>
              <a:off x="3430" y="350"/>
              <a:ext cx="851" cy="681"/>
            </a:xfrm>
            <a:custGeom>
              <a:avLst/>
              <a:gdLst>
                <a:gd name="T0" fmla="+- 0 3483 3431"/>
                <a:gd name="T1" fmla="*/ T0 w 851"/>
                <a:gd name="T2" fmla="+- 0 699 350"/>
                <a:gd name="T3" fmla="*/ 699 h 681"/>
                <a:gd name="T4" fmla="+- 0 3476 3431"/>
                <a:gd name="T5" fmla="*/ T4 w 851"/>
                <a:gd name="T6" fmla="+- 0 733 350"/>
                <a:gd name="T7" fmla="*/ 733 h 681"/>
                <a:gd name="T8" fmla="+- 0 3475 3431"/>
                <a:gd name="T9" fmla="*/ T8 w 851"/>
                <a:gd name="T10" fmla="+- 0 999 350"/>
                <a:gd name="T11" fmla="*/ 999 h 681"/>
                <a:gd name="T12" fmla="+- 0 3507 3431"/>
                <a:gd name="T13" fmla="*/ T12 w 851"/>
                <a:gd name="T14" fmla="+- 0 1030 350"/>
                <a:gd name="T15" fmla="*/ 1030 h 681"/>
                <a:gd name="T16" fmla="+- 0 3635 3431"/>
                <a:gd name="T17" fmla="*/ T16 w 851"/>
                <a:gd name="T18" fmla="+- 0 1022 350"/>
                <a:gd name="T19" fmla="*/ 1022 h 681"/>
                <a:gd name="T20" fmla="+- 0 3644 3431"/>
                <a:gd name="T21" fmla="*/ T20 w 851"/>
                <a:gd name="T22" fmla="+- 0 966 350"/>
                <a:gd name="T23" fmla="*/ 966 h 681"/>
                <a:gd name="T24" fmla="+- 0 4236 3431"/>
                <a:gd name="T25" fmla="*/ T24 w 851"/>
                <a:gd name="T26" fmla="+- 0 945 350"/>
                <a:gd name="T27" fmla="*/ 945 h 681"/>
                <a:gd name="T28" fmla="+- 0 3564 3431"/>
                <a:gd name="T29" fmla="*/ T28 w 851"/>
                <a:gd name="T30" fmla="+- 0 817 350"/>
                <a:gd name="T31" fmla="*/ 817 h 681"/>
                <a:gd name="T32" fmla="+- 0 3518 3431"/>
                <a:gd name="T33" fmla="*/ T32 w 851"/>
                <a:gd name="T34" fmla="+- 0 793 350"/>
                <a:gd name="T35" fmla="*/ 793 h 681"/>
                <a:gd name="T36" fmla="+- 0 3527 3431"/>
                <a:gd name="T37" fmla="*/ T36 w 851"/>
                <a:gd name="T38" fmla="+- 0 727 350"/>
                <a:gd name="T39" fmla="*/ 727 h 681"/>
                <a:gd name="T40" fmla="+- 0 4233 3431"/>
                <a:gd name="T41" fmla="*/ T40 w 851"/>
                <a:gd name="T42" fmla="+- 0 716 350"/>
                <a:gd name="T43" fmla="*/ 716 h 681"/>
                <a:gd name="T44" fmla="+- 0 4226 3431"/>
                <a:gd name="T45" fmla="*/ T44 w 851"/>
                <a:gd name="T46" fmla="+- 0 690 350"/>
                <a:gd name="T47" fmla="*/ 690 h 681"/>
                <a:gd name="T48" fmla="+- 0 4065 3431"/>
                <a:gd name="T49" fmla="*/ T48 w 851"/>
                <a:gd name="T50" fmla="+- 0 945 350"/>
                <a:gd name="T51" fmla="*/ 945 h 681"/>
                <a:gd name="T52" fmla="+- 0 4067 3431"/>
                <a:gd name="T53" fmla="*/ T52 w 851"/>
                <a:gd name="T54" fmla="+- 0 987 350"/>
                <a:gd name="T55" fmla="*/ 987 h 681"/>
                <a:gd name="T56" fmla="+- 0 4086 3431"/>
                <a:gd name="T57" fmla="*/ T56 w 851"/>
                <a:gd name="T58" fmla="+- 0 1028 350"/>
                <a:gd name="T59" fmla="*/ 1028 h 681"/>
                <a:gd name="T60" fmla="+- 0 4216 3431"/>
                <a:gd name="T61" fmla="*/ T60 w 851"/>
                <a:gd name="T62" fmla="+- 0 1028 350"/>
                <a:gd name="T63" fmla="*/ 1028 h 681"/>
                <a:gd name="T64" fmla="+- 0 4236 3431"/>
                <a:gd name="T65" fmla="*/ T64 w 851"/>
                <a:gd name="T66" fmla="+- 0 945 350"/>
                <a:gd name="T67" fmla="*/ 945 h 681"/>
                <a:gd name="T68" fmla="+- 0 4007 3431"/>
                <a:gd name="T69" fmla="*/ T68 w 851"/>
                <a:gd name="T70" fmla="+- 0 945 350"/>
                <a:gd name="T71" fmla="*/ 945 h 681"/>
                <a:gd name="T72" fmla="+- 0 3894 3431"/>
                <a:gd name="T73" fmla="*/ T72 w 851"/>
                <a:gd name="T74" fmla="+- 0 945 350"/>
                <a:gd name="T75" fmla="*/ 945 h 681"/>
                <a:gd name="T76" fmla="+- 0 3564 3431"/>
                <a:gd name="T77" fmla="*/ T76 w 851"/>
                <a:gd name="T78" fmla="+- 0 726 350"/>
                <a:gd name="T79" fmla="*/ 726 h 681"/>
                <a:gd name="T80" fmla="+- 0 3672 3431"/>
                <a:gd name="T81" fmla="*/ T80 w 851"/>
                <a:gd name="T82" fmla="+- 0 771 350"/>
                <a:gd name="T83" fmla="*/ 771 h 681"/>
                <a:gd name="T84" fmla="+- 0 3685 3431"/>
                <a:gd name="T85" fmla="*/ T84 w 851"/>
                <a:gd name="T86" fmla="+- 0 810 350"/>
                <a:gd name="T87" fmla="*/ 810 h 681"/>
                <a:gd name="T88" fmla="+- 0 3611 3431"/>
                <a:gd name="T89" fmla="*/ T88 w 851"/>
                <a:gd name="T90" fmla="+- 0 821 350"/>
                <a:gd name="T91" fmla="*/ 821 h 681"/>
                <a:gd name="T92" fmla="+- 0 4102 3431"/>
                <a:gd name="T93" fmla="*/ T92 w 851"/>
                <a:gd name="T94" fmla="+- 0 820 350"/>
                <a:gd name="T95" fmla="*/ 820 h 681"/>
                <a:gd name="T96" fmla="+- 0 4051 3431"/>
                <a:gd name="T97" fmla="*/ T96 w 851"/>
                <a:gd name="T98" fmla="+- 0 819 350"/>
                <a:gd name="T99" fmla="*/ 819 h 681"/>
                <a:gd name="T100" fmla="+- 0 4028 3431"/>
                <a:gd name="T101" fmla="*/ T100 w 851"/>
                <a:gd name="T102" fmla="+- 0 782 350"/>
                <a:gd name="T103" fmla="*/ 782 h 681"/>
                <a:gd name="T104" fmla="+- 0 4114 3431"/>
                <a:gd name="T105" fmla="*/ T104 w 851"/>
                <a:gd name="T106" fmla="+- 0 739 350"/>
                <a:gd name="T107" fmla="*/ 739 h 681"/>
                <a:gd name="T108" fmla="+- 0 4234 3431"/>
                <a:gd name="T109" fmla="*/ T108 w 851"/>
                <a:gd name="T110" fmla="+- 0 726 350"/>
                <a:gd name="T111" fmla="*/ 726 h 681"/>
                <a:gd name="T112" fmla="+- 0 4184 3431"/>
                <a:gd name="T113" fmla="*/ T112 w 851"/>
                <a:gd name="T114" fmla="+- 0 728 350"/>
                <a:gd name="T115" fmla="*/ 728 h 681"/>
                <a:gd name="T116" fmla="+- 0 4194 3431"/>
                <a:gd name="T117" fmla="*/ T116 w 851"/>
                <a:gd name="T118" fmla="+- 0 763 350"/>
                <a:gd name="T119" fmla="*/ 763 h 681"/>
                <a:gd name="T120" fmla="+- 0 4175 3431"/>
                <a:gd name="T121" fmla="*/ T120 w 851"/>
                <a:gd name="T122" fmla="+- 0 812 350"/>
                <a:gd name="T123" fmla="*/ 812 h 681"/>
                <a:gd name="T124" fmla="+- 0 4108 3431"/>
                <a:gd name="T125" fmla="*/ T124 w 851"/>
                <a:gd name="T126" fmla="+- 0 820 350"/>
                <a:gd name="T127" fmla="*/ 820 h 681"/>
                <a:gd name="T128" fmla="+- 0 4236 3431"/>
                <a:gd name="T129" fmla="*/ T128 w 851"/>
                <a:gd name="T130" fmla="+- 0 739 350"/>
                <a:gd name="T131" fmla="*/ 739 h 681"/>
                <a:gd name="T132" fmla="+- 0 4097 3431"/>
                <a:gd name="T133" fmla="*/ T132 w 851"/>
                <a:gd name="T134" fmla="+- 0 819 350"/>
                <a:gd name="T135" fmla="*/ 819 h 681"/>
                <a:gd name="T136" fmla="+- 0 4247 3431"/>
                <a:gd name="T137" fmla="*/ T136 w 851"/>
                <a:gd name="T138" fmla="+- 0 690 350"/>
                <a:gd name="T139" fmla="*/ 690 h 681"/>
                <a:gd name="T140" fmla="+- 0 3466 3431"/>
                <a:gd name="T141" fmla="*/ T140 w 851"/>
                <a:gd name="T142" fmla="+- 0 609 350"/>
                <a:gd name="T143" fmla="*/ 609 h 681"/>
                <a:gd name="T144" fmla="+- 0 3440 3431"/>
                <a:gd name="T145" fmla="*/ T144 w 851"/>
                <a:gd name="T146" fmla="+- 0 646 350"/>
                <a:gd name="T147" fmla="*/ 646 h 681"/>
                <a:gd name="T148" fmla="+- 0 3439 3431"/>
                <a:gd name="T149" fmla="*/ T148 w 851"/>
                <a:gd name="T150" fmla="+- 0 689 350"/>
                <a:gd name="T151" fmla="*/ 689 h 681"/>
                <a:gd name="T152" fmla="+- 0 4274 3431"/>
                <a:gd name="T153" fmla="*/ T152 w 851"/>
                <a:gd name="T154" fmla="+- 0 689 350"/>
                <a:gd name="T155" fmla="*/ 689 h 681"/>
                <a:gd name="T156" fmla="+- 0 3816 3431"/>
                <a:gd name="T157" fmla="*/ T156 w 851"/>
                <a:gd name="T158" fmla="+- 0 647 350"/>
                <a:gd name="T159" fmla="*/ 647 h 681"/>
                <a:gd name="T160" fmla="+- 0 3583 3431"/>
                <a:gd name="T161" fmla="*/ T160 w 851"/>
                <a:gd name="T162" fmla="+- 0 608 350"/>
                <a:gd name="T163" fmla="*/ 608 h 681"/>
                <a:gd name="T164" fmla="+- 0 4122 3431"/>
                <a:gd name="T165" fmla="*/ T164 w 851"/>
                <a:gd name="T166" fmla="+- 0 414 350"/>
                <a:gd name="T167" fmla="*/ 414 h 681"/>
                <a:gd name="T168" fmla="+- 0 3982 3431"/>
                <a:gd name="T169" fmla="*/ T168 w 851"/>
                <a:gd name="T170" fmla="+- 0 418 350"/>
                <a:gd name="T171" fmla="*/ 418 h 681"/>
                <a:gd name="T172" fmla="+- 0 4055 3431"/>
                <a:gd name="T173" fmla="*/ T172 w 851"/>
                <a:gd name="T174" fmla="+- 0 435 350"/>
                <a:gd name="T175" fmla="*/ 435 h 681"/>
                <a:gd name="T176" fmla="+- 0 4129 3431"/>
                <a:gd name="T177" fmla="*/ T176 w 851"/>
                <a:gd name="T178" fmla="+- 0 611 350"/>
                <a:gd name="T179" fmla="*/ 611 h 681"/>
                <a:gd name="T180" fmla="+- 0 3973 3431"/>
                <a:gd name="T181" fmla="*/ T180 w 851"/>
                <a:gd name="T182" fmla="+- 0 643 350"/>
                <a:gd name="T183" fmla="*/ 643 h 681"/>
                <a:gd name="T184" fmla="+- 0 4262 3431"/>
                <a:gd name="T185" fmla="*/ T184 w 851"/>
                <a:gd name="T186" fmla="+- 0 623 350"/>
                <a:gd name="T187" fmla="*/ 623 h 681"/>
                <a:gd name="T188" fmla="+- 0 4232 3431"/>
                <a:gd name="T189" fmla="*/ T188 w 851"/>
                <a:gd name="T190" fmla="+- 0 606 350"/>
                <a:gd name="T191" fmla="*/ 606 h 681"/>
                <a:gd name="T192" fmla="+- 0 4176 3431"/>
                <a:gd name="T193" fmla="*/ T192 w 851"/>
                <a:gd name="T194" fmla="+- 0 555 350"/>
                <a:gd name="T195" fmla="*/ 555 h 681"/>
                <a:gd name="T196" fmla="+- 0 4124 3431"/>
                <a:gd name="T197" fmla="*/ T196 w 851"/>
                <a:gd name="T198" fmla="+- 0 418 350"/>
                <a:gd name="T199" fmla="*/ 418 h 681"/>
                <a:gd name="T200" fmla="+- 0 3737 3431"/>
                <a:gd name="T201" fmla="*/ T200 w 851"/>
                <a:gd name="T202" fmla="+- 0 355 350"/>
                <a:gd name="T203" fmla="*/ 355 h 681"/>
                <a:gd name="T204" fmla="+- 0 3623 3431"/>
                <a:gd name="T205" fmla="*/ T204 w 851"/>
                <a:gd name="T206" fmla="+- 0 385 350"/>
                <a:gd name="T207" fmla="*/ 385 h 681"/>
                <a:gd name="T208" fmla="+- 0 3578 3431"/>
                <a:gd name="T209" fmla="*/ T208 w 851"/>
                <a:gd name="T210" fmla="+- 0 434 350"/>
                <a:gd name="T211" fmla="*/ 434 h 681"/>
                <a:gd name="T212" fmla="+- 0 3521 3431"/>
                <a:gd name="T213" fmla="*/ T212 w 851"/>
                <a:gd name="T214" fmla="+- 0 599 350"/>
                <a:gd name="T215" fmla="*/ 599 h 681"/>
                <a:gd name="T216" fmla="+- 0 3585 3431"/>
                <a:gd name="T217" fmla="*/ T216 w 851"/>
                <a:gd name="T218" fmla="+- 0 595 350"/>
                <a:gd name="T219" fmla="*/ 595 h 681"/>
                <a:gd name="T220" fmla="+- 0 3632 3431"/>
                <a:gd name="T221" fmla="*/ T220 w 851"/>
                <a:gd name="T222" fmla="+- 0 456 350"/>
                <a:gd name="T223" fmla="*/ 456 h 681"/>
                <a:gd name="T224" fmla="+- 0 3668 3431"/>
                <a:gd name="T225" fmla="*/ T224 w 851"/>
                <a:gd name="T226" fmla="+- 0 430 350"/>
                <a:gd name="T227" fmla="*/ 430 h 681"/>
                <a:gd name="T228" fmla="+- 0 3755 3431"/>
                <a:gd name="T229" fmla="*/ T228 w 851"/>
                <a:gd name="T230" fmla="+- 0 417 350"/>
                <a:gd name="T231" fmla="*/ 417 h 681"/>
                <a:gd name="T232" fmla="+- 0 4113 3431"/>
                <a:gd name="T233" fmla="*/ T232 w 851"/>
                <a:gd name="T234" fmla="+- 0 403 350"/>
                <a:gd name="T235" fmla="*/ 403 h 681"/>
                <a:gd name="T236" fmla="+- 0 4016 3431"/>
                <a:gd name="T237" fmla="*/ T236 w 851"/>
                <a:gd name="T238" fmla="+- 0 361 350"/>
                <a:gd name="T239" fmla="*/ 361 h 681"/>
                <a:gd name="T240" fmla="+- 0 3842 3431"/>
                <a:gd name="T241" fmla="*/ T240 w 851"/>
                <a:gd name="T242" fmla="+- 0 350 350"/>
                <a:gd name="T243" fmla="*/ 350 h 681"/>
                <a:gd name="T244" fmla="+- 0 4232 3431"/>
                <a:gd name="T245" fmla="*/ T244 w 851"/>
                <a:gd name="T246" fmla="+- 0 606 350"/>
                <a:gd name="T247" fmla="*/ 606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51" h="681">
                  <a:moveTo>
                    <a:pt x="832" y="340"/>
                  </a:moveTo>
                  <a:lnTo>
                    <a:pt x="55" y="340"/>
                  </a:lnTo>
                  <a:lnTo>
                    <a:pt x="54" y="345"/>
                  </a:lnTo>
                  <a:lnTo>
                    <a:pt x="52" y="349"/>
                  </a:lnTo>
                  <a:lnTo>
                    <a:pt x="51" y="353"/>
                  </a:lnTo>
                  <a:lnTo>
                    <a:pt x="49" y="363"/>
                  </a:lnTo>
                  <a:lnTo>
                    <a:pt x="47" y="373"/>
                  </a:lnTo>
                  <a:lnTo>
                    <a:pt x="45" y="383"/>
                  </a:lnTo>
                  <a:lnTo>
                    <a:pt x="44" y="393"/>
                  </a:lnTo>
                  <a:lnTo>
                    <a:pt x="44" y="427"/>
                  </a:lnTo>
                  <a:lnTo>
                    <a:pt x="44" y="585"/>
                  </a:lnTo>
                  <a:lnTo>
                    <a:pt x="44" y="649"/>
                  </a:lnTo>
                  <a:lnTo>
                    <a:pt x="46" y="662"/>
                  </a:lnTo>
                  <a:lnTo>
                    <a:pt x="53" y="672"/>
                  </a:lnTo>
                  <a:lnTo>
                    <a:pt x="62" y="678"/>
                  </a:lnTo>
                  <a:lnTo>
                    <a:pt x="76" y="680"/>
                  </a:lnTo>
                  <a:lnTo>
                    <a:pt x="128" y="680"/>
                  </a:lnTo>
                  <a:lnTo>
                    <a:pt x="181" y="680"/>
                  </a:lnTo>
                  <a:lnTo>
                    <a:pt x="194" y="678"/>
                  </a:lnTo>
                  <a:lnTo>
                    <a:pt x="204" y="672"/>
                  </a:lnTo>
                  <a:lnTo>
                    <a:pt x="210" y="662"/>
                  </a:lnTo>
                  <a:lnTo>
                    <a:pt x="213" y="649"/>
                  </a:lnTo>
                  <a:lnTo>
                    <a:pt x="213" y="637"/>
                  </a:lnTo>
                  <a:lnTo>
                    <a:pt x="213" y="616"/>
                  </a:lnTo>
                  <a:lnTo>
                    <a:pt x="213" y="607"/>
                  </a:lnTo>
                  <a:lnTo>
                    <a:pt x="212" y="597"/>
                  </a:lnTo>
                  <a:lnTo>
                    <a:pt x="215" y="595"/>
                  </a:lnTo>
                  <a:lnTo>
                    <a:pt x="805" y="595"/>
                  </a:lnTo>
                  <a:lnTo>
                    <a:pt x="805" y="471"/>
                  </a:lnTo>
                  <a:lnTo>
                    <a:pt x="180" y="471"/>
                  </a:lnTo>
                  <a:lnTo>
                    <a:pt x="150" y="469"/>
                  </a:lnTo>
                  <a:lnTo>
                    <a:pt x="133" y="467"/>
                  </a:lnTo>
                  <a:lnTo>
                    <a:pt x="117" y="465"/>
                  </a:lnTo>
                  <a:lnTo>
                    <a:pt x="102" y="461"/>
                  </a:lnTo>
                  <a:lnTo>
                    <a:pt x="92" y="454"/>
                  </a:lnTo>
                  <a:lnTo>
                    <a:pt x="87" y="443"/>
                  </a:lnTo>
                  <a:lnTo>
                    <a:pt x="86" y="428"/>
                  </a:lnTo>
                  <a:lnTo>
                    <a:pt x="86" y="407"/>
                  </a:lnTo>
                  <a:lnTo>
                    <a:pt x="88" y="385"/>
                  </a:lnTo>
                  <a:lnTo>
                    <a:pt x="96" y="377"/>
                  </a:lnTo>
                  <a:lnTo>
                    <a:pt x="120" y="377"/>
                  </a:lnTo>
                  <a:lnTo>
                    <a:pt x="133" y="376"/>
                  </a:lnTo>
                  <a:lnTo>
                    <a:pt x="803" y="376"/>
                  </a:lnTo>
                  <a:lnTo>
                    <a:pt x="802" y="366"/>
                  </a:lnTo>
                  <a:lnTo>
                    <a:pt x="795" y="343"/>
                  </a:lnTo>
                  <a:lnTo>
                    <a:pt x="794" y="343"/>
                  </a:lnTo>
                  <a:lnTo>
                    <a:pt x="795" y="342"/>
                  </a:lnTo>
                  <a:lnTo>
                    <a:pt x="795" y="340"/>
                  </a:lnTo>
                  <a:lnTo>
                    <a:pt x="825" y="340"/>
                  </a:lnTo>
                  <a:lnTo>
                    <a:pt x="832" y="340"/>
                  </a:lnTo>
                  <a:close/>
                  <a:moveTo>
                    <a:pt x="805" y="595"/>
                  </a:moveTo>
                  <a:lnTo>
                    <a:pt x="634" y="595"/>
                  </a:lnTo>
                  <a:lnTo>
                    <a:pt x="637" y="597"/>
                  </a:lnTo>
                  <a:lnTo>
                    <a:pt x="636" y="605"/>
                  </a:lnTo>
                  <a:lnTo>
                    <a:pt x="636" y="616"/>
                  </a:lnTo>
                  <a:lnTo>
                    <a:pt x="636" y="637"/>
                  </a:lnTo>
                  <a:lnTo>
                    <a:pt x="636" y="648"/>
                  </a:lnTo>
                  <a:lnTo>
                    <a:pt x="639" y="662"/>
                  </a:lnTo>
                  <a:lnTo>
                    <a:pt x="645" y="672"/>
                  </a:lnTo>
                  <a:lnTo>
                    <a:pt x="655" y="678"/>
                  </a:lnTo>
                  <a:lnTo>
                    <a:pt x="669" y="680"/>
                  </a:lnTo>
                  <a:lnTo>
                    <a:pt x="694" y="680"/>
                  </a:lnTo>
                  <a:lnTo>
                    <a:pt x="770" y="680"/>
                  </a:lnTo>
                  <a:lnTo>
                    <a:pt x="785" y="678"/>
                  </a:lnTo>
                  <a:lnTo>
                    <a:pt x="796" y="672"/>
                  </a:lnTo>
                  <a:lnTo>
                    <a:pt x="803" y="661"/>
                  </a:lnTo>
                  <a:lnTo>
                    <a:pt x="805" y="644"/>
                  </a:lnTo>
                  <a:lnTo>
                    <a:pt x="805" y="595"/>
                  </a:lnTo>
                  <a:close/>
                  <a:moveTo>
                    <a:pt x="805" y="595"/>
                  </a:moveTo>
                  <a:lnTo>
                    <a:pt x="215" y="595"/>
                  </a:lnTo>
                  <a:lnTo>
                    <a:pt x="344" y="595"/>
                  </a:lnTo>
                  <a:lnTo>
                    <a:pt x="576" y="595"/>
                  </a:lnTo>
                  <a:lnTo>
                    <a:pt x="805" y="595"/>
                  </a:lnTo>
                  <a:close/>
                  <a:moveTo>
                    <a:pt x="576" y="595"/>
                  </a:moveTo>
                  <a:lnTo>
                    <a:pt x="463" y="595"/>
                  </a:lnTo>
                  <a:lnTo>
                    <a:pt x="544" y="595"/>
                  </a:lnTo>
                  <a:lnTo>
                    <a:pt x="576" y="595"/>
                  </a:lnTo>
                  <a:close/>
                  <a:moveTo>
                    <a:pt x="803" y="376"/>
                  </a:moveTo>
                  <a:lnTo>
                    <a:pt x="133" y="376"/>
                  </a:lnTo>
                  <a:lnTo>
                    <a:pt x="143" y="380"/>
                  </a:lnTo>
                  <a:lnTo>
                    <a:pt x="167" y="389"/>
                  </a:lnTo>
                  <a:lnTo>
                    <a:pt x="190" y="399"/>
                  </a:lnTo>
                  <a:lnTo>
                    <a:pt x="241" y="421"/>
                  </a:lnTo>
                  <a:lnTo>
                    <a:pt x="244" y="424"/>
                  </a:lnTo>
                  <a:lnTo>
                    <a:pt x="256" y="433"/>
                  </a:lnTo>
                  <a:lnTo>
                    <a:pt x="258" y="441"/>
                  </a:lnTo>
                  <a:lnTo>
                    <a:pt x="254" y="460"/>
                  </a:lnTo>
                  <a:lnTo>
                    <a:pt x="247" y="466"/>
                  </a:lnTo>
                  <a:lnTo>
                    <a:pt x="238" y="467"/>
                  </a:lnTo>
                  <a:lnTo>
                    <a:pt x="224" y="468"/>
                  </a:lnTo>
                  <a:lnTo>
                    <a:pt x="180" y="471"/>
                  </a:lnTo>
                  <a:lnTo>
                    <a:pt x="805" y="471"/>
                  </a:lnTo>
                  <a:lnTo>
                    <a:pt x="805" y="470"/>
                  </a:lnTo>
                  <a:lnTo>
                    <a:pt x="677" y="470"/>
                  </a:lnTo>
                  <a:lnTo>
                    <a:pt x="671" y="470"/>
                  </a:lnTo>
                  <a:lnTo>
                    <a:pt x="666" y="470"/>
                  </a:lnTo>
                  <a:lnTo>
                    <a:pt x="666" y="469"/>
                  </a:lnTo>
                  <a:lnTo>
                    <a:pt x="632" y="469"/>
                  </a:lnTo>
                  <a:lnTo>
                    <a:pt x="620" y="469"/>
                  </a:lnTo>
                  <a:lnTo>
                    <a:pt x="601" y="468"/>
                  </a:lnTo>
                  <a:lnTo>
                    <a:pt x="591" y="458"/>
                  </a:lnTo>
                  <a:lnTo>
                    <a:pt x="594" y="438"/>
                  </a:lnTo>
                  <a:lnTo>
                    <a:pt x="597" y="432"/>
                  </a:lnTo>
                  <a:lnTo>
                    <a:pt x="605" y="423"/>
                  </a:lnTo>
                  <a:lnTo>
                    <a:pt x="611" y="419"/>
                  </a:lnTo>
                  <a:lnTo>
                    <a:pt x="661" y="398"/>
                  </a:lnTo>
                  <a:lnTo>
                    <a:pt x="683" y="389"/>
                  </a:lnTo>
                  <a:lnTo>
                    <a:pt x="705" y="380"/>
                  </a:lnTo>
                  <a:lnTo>
                    <a:pt x="716" y="376"/>
                  </a:lnTo>
                  <a:lnTo>
                    <a:pt x="803" y="376"/>
                  </a:lnTo>
                  <a:close/>
                  <a:moveTo>
                    <a:pt x="803" y="376"/>
                  </a:moveTo>
                  <a:lnTo>
                    <a:pt x="716" y="376"/>
                  </a:lnTo>
                  <a:lnTo>
                    <a:pt x="729" y="377"/>
                  </a:lnTo>
                  <a:lnTo>
                    <a:pt x="753" y="378"/>
                  </a:lnTo>
                  <a:lnTo>
                    <a:pt x="761" y="385"/>
                  </a:lnTo>
                  <a:lnTo>
                    <a:pt x="762" y="397"/>
                  </a:lnTo>
                  <a:lnTo>
                    <a:pt x="762" y="407"/>
                  </a:lnTo>
                  <a:lnTo>
                    <a:pt x="763" y="413"/>
                  </a:lnTo>
                  <a:lnTo>
                    <a:pt x="763" y="441"/>
                  </a:lnTo>
                  <a:lnTo>
                    <a:pt x="763" y="451"/>
                  </a:lnTo>
                  <a:lnTo>
                    <a:pt x="754" y="457"/>
                  </a:lnTo>
                  <a:lnTo>
                    <a:pt x="744" y="462"/>
                  </a:lnTo>
                  <a:lnTo>
                    <a:pt x="729" y="466"/>
                  </a:lnTo>
                  <a:lnTo>
                    <a:pt x="714" y="468"/>
                  </a:lnTo>
                  <a:lnTo>
                    <a:pt x="698" y="469"/>
                  </a:lnTo>
                  <a:lnTo>
                    <a:pt x="677" y="470"/>
                  </a:lnTo>
                  <a:lnTo>
                    <a:pt x="805" y="470"/>
                  </a:lnTo>
                  <a:lnTo>
                    <a:pt x="805" y="418"/>
                  </a:lnTo>
                  <a:lnTo>
                    <a:pt x="805" y="407"/>
                  </a:lnTo>
                  <a:lnTo>
                    <a:pt x="805" y="389"/>
                  </a:lnTo>
                  <a:lnTo>
                    <a:pt x="803" y="376"/>
                  </a:lnTo>
                  <a:close/>
                  <a:moveTo>
                    <a:pt x="666" y="469"/>
                  </a:moveTo>
                  <a:lnTo>
                    <a:pt x="643" y="469"/>
                  </a:lnTo>
                  <a:lnTo>
                    <a:pt x="666" y="469"/>
                  </a:lnTo>
                  <a:close/>
                  <a:moveTo>
                    <a:pt x="825" y="340"/>
                  </a:moveTo>
                  <a:lnTo>
                    <a:pt x="805" y="340"/>
                  </a:lnTo>
                  <a:lnTo>
                    <a:pt x="816" y="340"/>
                  </a:lnTo>
                  <a:lnTo>
                    <a:pt x="825" y="340"/>
                  </a:lnTo>
                  <a:close/>
                  <a:moveTo>
                    <a:pt x="57" y="255"/>
                  </a:moveTo>
                  <a:lnTo>
                    <a:pt x="46" y="256"/>
                  </a:lnTo>
                  <a:lnTo>
                    <a:pt x="35" y="259"/>
                  </a:lnTo>
                  <a:lnTo>
                    <a:pt x="26" y="265"/>
                  </a:lnTo>
                  <a:lnTo>
                    <a:pt x="19" y="273"/>
                  </a:lnTo>
                  <a:lnTo>
                    <a:pt x="14" y="284"/>
                  </a:lnTo>
                  <a:lnTo>
                    <a:pt x="9" y="296"/>
                  </a:lnTo>
                  <a:lnTo>
                    <a:pt x="6" y="308"/>
                  </a:lnTo>
                  <a:lnTo>
                    <a:pt x="2" y="320"/>
                  </a:lnTo>
                  <a:lnTo>
                    <a:pt x="0" y="331"/>
                  </a:lnTo>
                  <a:lnTo>
                    <a:pt x="8" y="339"/>
                  </a:lnTo>
                  <a:lnTo>
                    <a:pt x="31" y="340"/>
                  </a:lnTo>
                  <a:lnTo>
                    <a:pt x="42" y="340"/>
                  </a:lnTo>
                  <a:lnTo>
                    <a:pt x="832" y="340"/>
                  </a:lnTo>
                  <a:lnTo>
                    <a:pt x="843" y="339"/>
                  </a:lnTo>
                  <a:lnTo>
                    <a:pt x="851" y="329"/>
                  </a:lnTo>
                  <a:lnTo>
                    <a:pt x="843" y="302"/>
                  </a:lnTo>
                  <a:lnTo>
                    <a:pt x="842" y="297"/>
                  </a:lnTo>
                  <a:lnTo>
                    <a:pt x="385" y="297"/>
                  </a:lnTo>
                  <a:lnTo>
                    <a:pt x="307" y="293"/>
                  </a:lnTo>
                  <a:lnTo>
                    <a:pt x="228" y="283"/>
                  </a:lnTo>
                  <a:lnTo>
                    <a:pt x="149" y="269"/>
                  </a:lnTo>
                  <a:lnTo>
                    <a:pt x="152" y="258"/>
                  </a:lnTo>
                  <a:lnTo>
                    <a:pt x="78" y="258"/>
                  </a:lnTo>
                  <a:lnTo>
                    <a:pt x="66" y="256"/>
                  </a:lnTo>
                  <a:lnTo>
                    <a:pt x="57" y="255"/>
                  </a:lnTo>
                  <a:close/>
                  <a:moveTo>
                    <a:pt x="691" y="64"/>
                  </a:moveTo>
                  <a:lnTo>
                    <a:pt x="451" y="64"/>
                  </a:lnTo>
                  <a:lnTo>
                    <a:pt x="493" y="65"/>
                  </a:lnTo>
                  <a:lnTo>
                    <a:pt x="522" y="66"/>
                  </a:lnTo>
                  <a:lnTo>
                    <a:pt x="551" y="68"/>
                  </a:lnTo>
                  <a:lnTo>
                    <a:pt x="580" y="73"/>
                  </a:lnTo>
                  <a:lnTo>
                    <a:pt x="609" y="80"/>
                  </a:lnTo>
                  <a:lnTo>
                    <a:pt x="617" y="82"/>
                  </a:lnTo>
                  <a:lnTo>
                    <a:pt x="624" y="85"/>
                  </a:lnTo>
                  <a:lnTo>
                    <a:pt x="639" y="92"/>
                  </a:lnTo>
                  <a:lnTo>
                    <a:pt x="645" y="98"/>
                  </a:lnTo>
                  <a:lnTo>
                    <a:pt x="660" y="145"/>
                  </a:lnTo>
                  <a:lnTo>
                    <a:pt x="698" y="261"/>
                  </a:lnTo>
                  <a:lnTo>
                    <a:pt x="698" y="263"/>
                  </a:lnTo>
                  <a:lnTo>
                    <a:pt x="699" y="269"/>
                  </a:lnTo>
                  <a:lnTo>
                    <a:pt x="621" y="283"/>
                  </a:lnTo>
                  <a:lnTo>
                    <a:pt x="542" y="293"/>
                  </a:lnTo>
                  <a:lnTo>
                    <a:pt x="464" y="297"/>
                  </a:lnTo>
                  <a:lnTo>
                    <a:pt x="842" y="297"/>
                  </a:lnTo>
                  <a:lnTo>
                    <a:pt x="840" y="291"/>
                  </a:lnTo>
                  <a:lnTo>
                    <a:pt x="831" y="273"/>
                  </a:lnTo>
                  <a:lnTo>
                    <a:pt x="824" y="267"/>
                  </a:lnTo>
                  <a:lnTo>
                    <a:pt x="817" y="262"/>
                  </a:lnTo>
                  <a:lnTo>
                    <a:pt x="807" y="257"/>
                  </a:lnTo>
                  <a:lnTo>
                    <a:pt x="801" y="256"/>
                  </a:lnTo>
                  <a:lnTo>
                    <a:pt x="766" y="256"/>
                  </a:lnTo>
                  <a:lnTo>
                    <a:pt x="762" y="253"/>
                  </a:lnTo>
                  <a:lnTo>
                    <a:pt x="759" y="245"/>
                  </a:lnTo>
                  <a:lnTo>
                    <a:pt x="745" y="205"/>
                  </a:lnTo>
                  <a:lnTo>
                    <a:pt x="731" y="166"/>
                  </a:lnTo>
                  <a:lnTo>
                    <a:pt x="716" y="126"/>
                  </a:lnTo>
                  <a:lnTo>
                    <a:pt x="702" y="86"/>
                  </a:lnTo>
                  <a:lnTo>
                    <a:pt x="693" y="68"/>
                  </a:lnTo>
                  <a:lnTo>
                    <a:pt x="691" y="64"/>
                  </a:lnTo>
                  <a:close/>
                  <a:moveTo>
                    <a:pt x="411" y="0"/>
                  </a:moveTo>
                  <a:lnTo>
                    <a:pt x="359" y="1"/>
                  </a:lnTo>
                  <a:lnTo>
                    <a:pt x="306" y="5"/>
                  </a:lnTo>
                  <a:lnTo>
                    <a:pt x="277" y="8"/>
                  </a:lnTo>
                  <a:lnTo>
                    <a:pt x="248" y="14"/>
                  </a:lnTo>
                  <a:lnTo>
                    <a:pt x="220" y="23"/>
                  </a:lnTo>
                  <a:lnTo>
                    <a:pt x="192" y="35"/>
                  </a:lnTo>
                  <a:lnTo>
                    <a:pt x="178" y="44"/>
                  </a:lnTo>
                  <a:lnTo>
                    <a:pt x="165" y="55"/>
                  </a:lnTo>
                  <a:lnTo>
                    <a:pt x="155" y="68"/>
                  </a:lnTo>
                  <a:lnTo>
                    <a:pt x="147" y="84"/>
                  </a:lnTo>
                  <a:lnTo>
                    <a:pt x="134" y="120"/>
                  </a:lnTo>
                  <a:lnTo>
                    <a:pt x="121" y="157"/>
                  </a:lnTo>
                  <a:lnTo>
                    <a:pt x="91" y="237"/>
                  </a:lnTo>
                  <a:lnTo>
                    <a:pt x="90" y="249"/>
                  </a:lnTo>
                  <a:lnTo>
                    <a:pt x="78" y="258"/>
                  </a:lnTo>
                  <a:lnTo>
                    <a:pt x="152" y="258"/>
                  </a:lnTo>
                  <a:lnTo>
                    <a:pt x="152" y="256"/>
                  </a:lnTo>
                  <a:lnTo>
                    <a:pt x="154" y="245"/>
                  </a:lnTo>
                  <a:lnTo>
                    <a:pt x="168" y="203"/>
                  </a:lnTo>
                  <a:lnTo>
                    <a:pt x="179" y="170"/>
                  </a:lnTo>
                  <a:lnTo>
                    <a:pt x="190" y="138"/>
                  </a:lnTo>
                  <a:lnTo>
                    <a:pt x="201" y="106"/>
                  </a:lnTo>
                  <a:lnTo>
                    <a:pt x="207" y="96"/>
                  </a:lnTo>
                  <a:lnTo>
                    <a:pt x="216" y="88"/>
                  </a:lnTo>
                  <a:lnTo>
                    <a:pt x="226" y="83"/>
                  </a:lnTo>
                  <a:lnTo>
                    <a:pt x="237" y="80"/>
                  </a:lnTo>
                  <a:lnTo>
                    <a:pt x="258" y="76"/>
                  </a:lnTo>
                  <a:lnTo>
                    <a:pt x="280" y="72"/>
                  </a:lnTo>
                  <a:lnTo>
                    <a:pt x="302" y="69"/>
                  </a:lnTo>
                  <a:lnTo>
                    <a:pt x="324" y="67"/>
                  </a:lnTo>
                  <a:lnTo>
                    <a:pt x="366" y="65"/>
                  </a:lnTo>
                  <a:lnTo>
                    <a:pt x="408" y="64"/>
                  </a:lnTo>
                  <a:lnTo>
                    <a:pt x="691" y="64"/>
                  </a:lnTo>
                  <a:lnTo>
                    <a:pt x="682" y="53"/>
                  </a:lnTo>
                  <a:lnTo>
                    <a:pt x="667" y="41"/>
                  </a:lnTo>
                  <a:lnTo>
                    <a:pt x="650" y="31"/>
                  </a:lnTo>
                  <a:lnTo>
                    <a:pt x="618" y="19"/>
                  </a:lnTo>
                  <a:lnTo>
                    <a:pt x="585" y="11"/>
                  </a:lnTo>
                  <a:lnTo>
                    <a:pt x="551" y="6"/>
                  </a:lnTo>
                  <a:lnTo>
                    <a:pt x="516" y="3"/>
                  </a:lnTo>
                  <a:lnTo>
                    <a:pt x="464" y="1"/>
                  </a:lnTo>
                  <a:lnTo>
                    <a:pt x="411" y="0"/>
                  </a:lnTo>
                  <a:close/>
                  <a:moveTo>
                    <a:pt x="797" y="255"/>
                  </a:moveTo>
                  <a:lnTo>
                    <a:pt x="785" y="255"/>
                  </a:lnTo>
                  <a:lnTo>
                    <a:pt x="774" y="256"/>
                  </a:lnTo>
                  <a:lnTo>
                    <a:pt x="801" y="256"/>
                  </a:lnTo>
                  <a:lnTo>
                    <a:pt x="797" y="255"/>
                  </a:lnTo>
                  <a:close/>
                </a:path>
              </a:pathLst>
            </a:custGeom>
            <a:solidFill>
              <a:srgbClr val="EA4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9" name="Freeform 388"/>
            <p:cNvSpPr>
              <a:spLocks/>
            </p:cNvSpPr>
            <p:nvPr/>
          </p:nvSpPr>
          <p:spPr bwMode="auto">
            <a:xfrm>
              <a:off x="3912" y="162"/>
              <a:ext cx="514" cy="514"/>
            </a:xfrm>
            <a:custGeom>
              <a:avLst/>
              <a:gdLst>
                <a:gd name="T0" fmla="+- 0 4169 3912"/>
                <a:gd name="T1" fmla="*/ T0 w 514"/>
                <a:gd name="T2" fmla="+- 0 162 162"/>
                <a:gd name="T3" fmla="*/ 162 h 514"/>
                <a:gd name="T4" fmla="+- 0 4101 3912"/>
                <a:gd name="T5" fmla="*/ T4 w 514"/>
                <a:gd name="T6" fmla="+- 0 172 162"/>
                <a:gd name="T7" fmla="*/ 172 h 514"/>
                <a:gd name="T8" fmla="+- 0 4040 3912"/>
                <a:gd name="T9" fmla="*/ T8 w 514"/>
                <a:gd name="T10" fmla="+- 0 197 162"/>
                <a:gd name="T11" fmla="*/ 197 h 514"/>
                <a:gd name="T12" fmla="+- 0 3988 3912"/>
                <a:gd name="T13" fmla="*/ T12 w 514"/>
                <a:gd name="T14" fmla="+- 0 238 162"/>
                <a:gd name="T15" fmla="*/ 238 h 514"/>
                <a:gd name="T16" fmla="+- 0 3947 3912"/>
                <a:gd name="T17" fmla="*/ T16 w 514"/>
                <a:gd name="T18" fmla="+- 0 290 162"/>
                <a:gd name="T19" fmla="*/ 290 h 514"/>
                <a:gd name="T20" fmla="+- 0 3922 3912"/>
                <a:gd name="T21" fmla="*/ T20 w 514"/>
                <a:gd name="T22" fmla="+- 0 351 162"/>
                <a:gd name="T23" fmla="*/ 351 h 514"/>
                <a:gd name="T24" fmla="+- 0 3912 3912"/>
                <a:gd name="T25" fmla="*/ T24 w 514"/>
                <a:gd name="T26" fmla="+- 0 419 162"/>
                <a:gd name="T27" fmla="*/ 419 h 514"/>
                <a:gd name="T28" fmla="+- 0 3922 3912"/>
                <a:gd name="T29" fmla="*/ T28 w 514"/>
                <a:gd name="T30" fmla="+- 0 487 162"/>
                <a:gd name="T31" fmla="*/ 487 h 514"/>
                <a:gd name="T32" fmla="+- 0 3947 3912"/>
                <a:gd name="T33" fmla="*/ T32 w 514"/>
                <a:gd name="T34" fmla="+- 0 549 162"/>
                <a:gd name="T35" fmla="*/ 549 h 514"/>
                <a:gd name="T36" fmla="+- 0 3988 3912"/>
                <a:gd name="T37" fmla="*/ T36 w 514"/>
                <a:gd name="T38" fmla="+- 0 601 162"/>
                <a:gd name="T39" fmla="*/ 601 h 514"/>
                <a:gd name="T40" fmla="+- 0 4040 3912"/>
                <a:gd name="T41" fmla="*/ T40 w 514"/>
                <a:gd name="T42" fmla="+- 0 641 162"/>
                <a:gd name="T43" fmla="*/ 641 h 514"/>
                <a:gd name="T44" fmla="+- 0 4101 3912"/>
                <a:gd name="T45" fmla="*/ T44 w 514"/>
                <a:gd name="T46" fmla="+- 0 667 162"/>
                <a:gd name="T47" fmla="*/ 667 h 514"/>
                <a:gd name="T48" fmla="+- 0 4169 3912"/>
                <a:gd name="T49" fmla="*/ T48 w 514"/>
                <a:gd name="T50" fmla="+- 0 676 162"/>
                <a:gd name="T51" fmla="*/ 676 h 514"/>
                <a:gd name="T52" fmla="+- 0 4237 3912"/>
                <a:gd name="T53" fmla="*/ T52 w 514"/>
                <a:gd name="T54" fmla="+- 0 667 162"/>
                <a:gd name="T55" fmla="*/ 667 h 514"/>
                <a:gd name="T56" fmla="+- 0 4299 3912"/>
                <a:gd name="T57" fmla="*/ T56 w 514"/>
                <a:gd name="T58" fmla="+- 0 641 162"/>
                <a:gd name="T59" fmla="*/ 641 h 514"/>
                <a:gd name="T60" fmla="+- 0 4351 3912"/>
                <a:gd name="T61" fmla="*/ T60 w 514"/>
                <a:gd name="T62" fmla="+- 0 601 162"/>
                <a:gd name="T63" fmla="*/ 601 h 514"/>
                <a:gd name="T64" fmla="+- 0 4391 3912"/>
                <a:gd name="T65" fmla="*/ T64 w 514"/>
                <a:gd name="T66" fmla="+- 0 549 162"/>
                <a:gd name="T67" fmla="*/ 549 h 514"/>
                <a:gd name="T68" fmla="+- 0 4417 3912"/>
                <a:gd name="T69" fmla="*/ T68 w 514"/>
                <a:gd name="T70" fmla="+- 0 487 162"/>
                <a:gd name="T71" fmla="*/ 487 h 514"/>
                <a:gd name="T72" fmla="+- 0 4426 3912"/>
                <a:gd name="T73" fmla="*/ T72 w 514"/>
                <a:gd name="T74" fmla="+- 0 419 162"/>
                <a:gd name="T75" fmla="*/ 419 h 514"/>
                <a:gd name="T76" fmla="+- 0 4417 3912"/>
                <a:gd name="T77" fmla="*/ T76 w 514"/>
                <a:gd name="T78" fmla="+- 0 351 162"/>
                <a:gd name="T79" fmla="*/ 351 h 514"/>
                <a:gd name="T80" fmla="+- 0 4391 3912"/>
                <a:gd name="T81" fmla="*/ T80 w 514"/>
                <a:gd name="T82" fmla="+- 0 290 162"/>
                <a:gd name="T83" fmla="*/ 290 h 514"/>
                <a:gd name="T84" fmla="+- 0 4351 3912"/>
                <a:gd name="T85" fmla="*/ T84 w 514"/>
                <a:gd name="T86" fmla="+- 0 238 162"/>
                <a:gd name="T87" fmla="*/ 238 h 514"/>
                <a:gd name="T88" fmla="+- 0 4299 3912"/>
                <a:gd name="T89" fmla="*/ T88 w 514"/>
                <a:gd name="T90" fmla="+- 0 197 162"/>
                <a:gd name="T91" fmla="*/ 197 h 514"/>
                <a:gd name="T92" fmla="+- 0 4237 3912"/>
                <a:gd name="T93" fmla="*/ T92 w 514"/>
                <a:gd name="T94" fmla="+- 0 172 162"/>
                <a:gd name="T95" fmla="*/ 172 h 514"/>
                <a:gd name="T96" fmla="+- 0 4169 3912"/>
                <a:gd name="T97" fmla="*/ T96 w 514"/>
                <a:gd name="T98" fmla="+- 0 162 162"/>
                <a:gd name="T99" fmla="*/ 162 h 5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4" h="514">
                  <a:moveTo>
                    <a:pt x="257" y="0"/>
                  </a:moveTo>
                  <a:lnTo>
                    <a:pt x="189" y="10"/>
                  </a:lnTo>
                  <a:lnTo>
                    <a:pt x="128" y="35"/>
                  </a:lnTo>
                  <a:lnTo>
                    <a:pt x="76" y="76"/>
                  </a:lnTo>
                  <a:lnTo>
                    <a:pt x="35" y="128"/>
                  </a:lnTo>
                  <a:lnTo>
                    <a:pt x="10" y="189"/>
                  </a:lnTo>
                  <a:lnTo>
                    <a:pt x="0" y="257"/>
                  </a:lnTo>
                  <a:lnTo>
                    <a:pt x="10" y="325"/>
                  </a:lnTo>
                  <a:lnTo>
                    <a:pt x="35" y="387"/>
                  </a:lnTo>
                  <a:lnTo>
                    <a:pt x="76" y="439"/>
                  </a:lnTo>
                  <a:lnTo>
                    <a:pt x="128" y="479"/>
                  </a:lnTo>
                  <a:lnTo>
                    <a:pt x="189" y="505"/>
                  </a:lnTo>
                  <a:lnTo>
                    <a:pt x="257" y="514"/>
                  </a:lnTo>
                  <a:lnTo>
                    <a:pt x="325" y="505"/>
                  </a:lnTo>
                  <a:lnTo>
                    <a:pt x="387" y="479"/>
                  </a:lnTo>
                  <a:lnTo>
                    <a:pt x="439" y="439"/>
                  </a:lnTo>
                  <a:lnTo>
                    <a:pt x="479" y="387"/>
                  </a:lnTo>
                  <a:lnTo>
                    <a:pt x="505" y="325"/>
                  </a:lnTo>
                  <a:lnTo>
                    <a:pt x="514" y="257"/>
                  </a:lnTo>
                  <a:lnTo>
                    <a:pt x="505" y="189"/>
                  </a:lnTo>
                  <a:lnTo>
                    <a:pt x="479" y="128"/>
                  </a:lnTo>
                  <a:lnTo>
                    <a:pt x="439" y="76"/>
                  </a:lnTo>
                  <a:lnTo>
                    <a:pt x="387" y="35"/>
                  </a:lnTo>
                  <a:lnTo>
                    <a:pt x="325" y="10"/>
                  </a:lnTo>
                  <a:lnTo>
                    <a:pt x="257" y="0"/>
                  </a:lnTo>
                  <a:close/>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0" name="Text Box 113"/>
            <p:cNvSpPr txBox="1">
              <a:spLocks noChangeArrowheads="1"/>
            </p:cNvSpPr>
            <p:nvPr/>
          </p:nvSpPr>
          <p:spPr bwMode="auto">
            <a:xfrm>
              <a:off x="3430" y="162"/>
              <a:ext cx="996"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0995">
                <a:spcBef>
                  <a:spcPts val="785"/>
                </a:spcBef>
                <a:spcAft>
                  <a:spcPts val="0"/>
                </a:spcAft>
              </a:pPr>
              <a:r>
                <a:rPr lang="fr-FR" sz="900" b="1">
                  <a:solidFill>
                    <a:srgbClr val="FFFFFF"/>
                  </a:solidFill>
                  <a:latin typeface="EC Square Sans Pro" panose="020B0506040000020004" pitchFamily="34" charset="0"/>
                  <a:ea typeface="EC Square Sans Pro" panose="020B0506040000020004" pitchFamily="34" charset="0"/>
                  <a:cs typeface="EC Square Sans Pro" panose="020B0506040000020004" pitchFamily="34" charset="0"/>
                </a:rPr>
                <a:t>35%</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p:txBody>
        </p:sp>
      </p:grpSp>
      <p:grpSp>
        <p:nvGrpSpPr>
          <p:cNvPr id="391" name="Group 390"/>
          <p:cNvGrpSpPr/>
          <p:nvPr/>
        </p:nvGrpSpPr>
        <p:grpSpPr>
          <a:xfrm>
            <a:off x="5302250" y="9442450"/>
            <a:ext cx="2367280" cy="649605"/>
            <a:chOff x="0" y="0"/>
            <a:chExt cx="2367280" cy="649605"/>
          </a:xfrm>
        </p:grpSpPr>
        <p:grpSp>
          <p:nvGrpSpPr>
            <p:cNvPr id="392" name="Group 391"/>
            <p:cNvGrpSpPr>
              <a:grpSpLocks/>
            </p:cNvGrpSpPr>
            <p:nvPr/>
          </p:nvGrpSpPr>
          <p:grpSpPr bwMode="auto">
            <a:xfrm>
              <a:off x="0" y="31750"/>
              <a:ext cx="711200" cy="617855"/>
              <a:chOff x="4766" y="162"/>
              <a:chExt cx="1120" cy="973"/>
            </a:xfrm>
          </p:grpSpPr>
          <p:sp>
            <p:nvSpPr>
              <p:cNvPr id="401" name="AutoShape 111"/>
              <p:cNvSpPr>
                <a:spLocks/>
              </p:cNvSpPr>
              <p:nvPr/>
            </p:nvSpPr>
            <p:spPr bwMode="auto">
              <a:xfrm>
                <a:off x="4766" y="278"/>
                <a:ext cx="717" cy="712"/>
              </a:xfrm>
              <a:custGeom>
                <a:avLst/>
                <a:gdLst>
                  <a:gd name="T0" fmla="+- 0 5030 4766"/>
                  <a:gd name="T1" fmla="*/ T0 w 717"/>
                  <a:gd name="T2" fmla="+- 0 897 279"/>
                  <a:gd name="T3" fmla="*/ 897 h 712"/>
                  <a:gd name="T4" fmla="+- 0 5080 4766"/>
                  <a:gd name="T5" fmla="*/ T4 w 717"/>
                  <a:gd name="T6" fmla="+- 0 910 279"/>
                  <a:gd name="T7" fmla="*/ 910 h 712"/>
                  <a:gd name="T8" fmla="+- 0 5131 4766"/>
                  <a:gd name="T9" fmla="*/ T8 w 717"/>
                  <a:gd name="T10" fmla="+- 0 913 279"/>
                  <a:gd name="T11" fmla="*/ 913 h 712"/>
                  <a:gd name="T12" fmla="+- 0 5240 4766"/>
                  <a:gd name="T13" fmla="*/ T12 w 717"/>
                  <a:gd name="T14" fmla="+- 0 975 279"/>
                  <a:gd name="T15" fmla="*/ 975 h 712"/>
                  <a:gd name="T16" fmla="+- 0 4836 4766"/>
                  <a:gd name="T17" fmla="*/ T16 w 717"/>
                  <a:gd name="T18" fmla="+- 0 418 279"/>
                  <a:gd name="T19" fmla="*/ 418 h 712"/>
                  <a:gd name="T20" fmla="+- 0 4861 4766"/>
                  <a:gd name="T21" fmla="*/ T20 w 717"/>
                  <a:gd name="T22" fmla="+- 0 541 279"/>
                  <a:gd name="T23" fmla="*/ 541 h 712"/>
                  <a:gd name="T24" fmla="+- 0 4848 4766"/>
                  <a:gd name="T25" fmla="*/ T24 w 717"/>
                  <a:gd name="T26" fmla="+- 0 591 279"/>
                  <a:gd name="T27" fmla="*/ 591 h 712"/>
                  <a:gd name="T28" fmla="+- 0 4844 4766"/>
                  <a:gd name="T29" fmla="*/ T28 w 717"/>
                  <a:gd name="T30" fmla="+- 0 642 279"/>
                  <a:gd name="T31" fmla="*/ 642 h 712"/>
                  <a:gd name="T32" fmla="+- 0 4782 4766"/>
                  <a:gd name="T33" fmla="*/ T32 w 717"/>
                  <a:gd name="T34" fmla="+- 0 750 279"/>
                  <a:gd name="T35" fmla="*/ 750 h 712"/>
                  <a:gd name="T36" fmla="+- 0 4883 4766"/>
                  <a:gd name="T37" fmla="*/ T36 w 717"/>
                  <a:gd name="T38" fmla="+- 0 776 279"/>
                  <a:gd name="T39" fmla="*/ 776 h 712"/>
                  <a:gd name="T40" fmla="+- 0 4913 4766"/>
                  <a:gd name="T41" fmla="*/ T40 w 717"/>
                  <a:gd name="T42" fmla="+- 0 818 279"/>
                  <a:gd name="T43" fmla="*/ 818 h 712"/>
                  <a:gd name="T44" fmla="+- 0 4907 4766"/>
                  <a:gd name="T45" fmla="*/ T44 w 717"/>
                  <a:gd name="T46" fmla="+- 0 922 279"/>
                  <a:gd name="T47" fmla="*/ 922 h 712"/>
                  <a:gd name="T48" fmla="+- 0 5030 4766"/>
                  <a:gd name="T49" fmla="*/ T48 w 717"/>
                  <a:gd name="T50" fmla="+- 0 897 279"/>
                  <a:gd name="T51" fmla="*/ 897 h 712"/>
                  <a:gd name="T52" fmla="+- 0 5244 4766"/>
                  <a:gd name="T53" fmla="*/ T52 w 717"/>
                  <a:gd name="T54" fmla="+- 0 887 279"/>
                  <a:gd name="T55" fmla="*/ 887 h 712"/>
                  <a:gd name="T56" fmla="+- 0 5288 4766"/>
                  <a:gd name="T57" fmla="*/ T56 w 717"/>
                  <a:gd name="T58" fmla="+- 0 861 279"/>
                  <a:gd name="T59" fmla="*/ 861 h 712"/>
                  <a:gd name="T60" fmla="+- 0 5327 4766"/>
                  <a:gd name="T61" fmla="*/ T60 w 717"/>
                  <a:gd name="T62" fmla="+- 0 827 279"/>
                  <a:gd name="T63" fmla="*/ 827 h 712"/>
                  <a:gd name="T64" fmla="+- 0 5448 4766"/>
                  <a:gd name="T65" fmla="*/ T64 w 717"/>
                  <a:gd name="T66" fmla="+- 0 794 279"/>
                  <a:gd name="T67" fmla="*/ 794 h 712"/>
                  <a:gd name="T68" fmla="+- 0 5392 4766"/>
                  <a:gd name="T69" fmla="*/ T68 w 717"/>
                  <a:gd name="T70" fmla="+- 0 716 279"/>
                  <a:gd name="T71" fmla="*/ 716 h 712"/>
                  <a:gd name="T72" fmla="+- 0 5085 4766"/>
                  <a:gd name="T73" fmla="*/ T72 w 717"/>
                  <a:gd name="T74" fmla="+- 0 706 279"/>
                  <a:gd name="T75" fmla="*/ 706 h 712"/>
                  <a:gd name="T76" fmla="+- 0 5046 4766"/>
                  <a:gd name="T77" fmla="*/ T76 w 717"/>
                  <a:gd name="T78" fmla="+- 0 659 279"/>
                  <a:gd name="T79" fmla="*/ 659 h 712"/>
                  <a:gd name="T80" fmla="+- 0 5053 4766"/>
                  <a:gd name="T81" fmla="*/ T80 w 717"/>
                  <a:gd name="T82" fmla="+- 0 596 279"/>
                  <a:gd name="T83" fmla="*/ 596 h 712"/>
                  <a:gd name="T84" fmla="+- 0 5100 4766"/>
                  <a:gd name="T85" fmla="*/ T84 w 717"/>
                  <a:gd name="T86" fmla="+- 0 557 279"/>
                  <a:gd name="T87" fmla="*/ 557 h 712"/>
                  <a:gd name="T88" fmla="+- 0 5475 4766"/>
                  <a:gd name="T89" fmla="*/ T88 w 717"/>
                  <a:gd name="T90" fmla="+- 0 554 279"/>
                  <a:gd name="T91" fmla="*/ 554 h 712"/>
                  <a:gd name="T92" fmla="+- 0 5378 4766"/>
                  <a:gd name="T93" fmla="*/ T92 w 717"/>
                  <a:gd name="T94" fmla="+- 0 516 279"/>
                  <a:gd name="T95" fmla="*/ 516 h 712"/>
                  <a:gd name="T96" fmla="+- 0 5352 4766"/>
                  <a:gd name="T97" fmla="*/ T96 w 717"/>
                  <a:gd name="T98" fmla="+- 0 472 279"/>
                  <a:gd name="T99" fmla="*/ 472 h 712"/>
                  <a:gd name="T100" fmla="+- 0 5326 4766"/>
                  <a:gd name="T101" fmla="*/ T100 w 717"/>
                  <a:gd name="T102" fmla="+- 0 443 279"/>
                  <a:gd name="T103" fmla="*/ 443 h 712"/>
                  <a:gd name="T104" fmla="+- 0 4836 4766"/>
                  <a:gd name="T105" fmla="*/ T104 w 717"/>
                  <a:gd name="T106" fmla="+- 0 418 279"/>
                  <a:gd name="T107" fmla="*/ 418 h 712"/>
                  <a:gd name="T108" fmla="+- 0 5327 4766"/>
                  <a:gd name="T109" fmla="*/ T108 w 717"/>
                  <a:gd name="T110" fmla="+- 0 827 279"/>
                  <a:gd name="T111" fmla="*/ 827 h 712"/>
                  <a:gd name="T112" fmla="+- 0 5428 4766"/>
                  <a:gd name="T113" fmla="*/ T112 w 717"/>
                  <a:gd name="T114" fmla="+- 0 827 279"/>
                  <a:gd name="T115" fmla="*/ 827 h 712"/>
                  <a:gd name="T116" fmla="+- 0 5133 4766"/>
                  <a:gd name="T117" fmla="*/ T116 w 717"/>
                  <a:gd name="T118" fmla="+- 0 554 279"/>
                  <a:gd name="T119" fmla="*/ 554 h 712"/>
                  <a:gd name="T120" fmla="+- 0 5188 4766"/>
                  <a:gd name="T121" fmla="*/ T120 w 717"/>
                  <a:gd name="T122" fmla="+- 0 583 279"/>
                  <a:gd name="T123" fmla="*/ 583 h 712"/>
                  <a:gd name="T124" fmla="+- 0 5206 4766"/>
                  <a:gd name="T125" fmla="*/ T124 w 717"/>
                  <a:gd name="T126" fmla="+- 0 643 279"/>
                  <a:gd name="T127" fmla="*/ 643 h 712"/>
                  <a:gd name="T128" fmla="+- 0 5176 4766"/>
                  <a:gd name="T129" fmla="*/ T128 w 717"/>
                  <a:gd name="T130" fmla="+- 0 698 279"/>
                  <a:gd name="T131" fmla="*/ 698 h 712"/>
                  <a:gd name="T132" fmla="+- 0 5116 4766"/>
                  <a:gd name="T133" fmla="*/ T132 w 717"/>
                  <a:gd name="T134" fmla="+- 0 716 279"/>
                  <a:gd name="T135" fmla="*/ 716 h 712"/>
                  <a:gd name="T136" fmla="+- 0 5396 4766"/>
                  <a:gd name="T137" fmla="*/ T136 w 717"/>
                  <a:gd name="T138" fmla="+- 0 704 279"/>
                  <a:gd name="T139" fmla="*/ 704 h 712"/>
                  <a:gd name="T140" fmla="+- 0 5404 4766"/>
                  <a:gd name="T141" fmla="*/ T140 w 717"/>
                  <a:gd name="T142" fmla="+- 0 654 279"/>
                  <a:gd name="T143" fmla="*/ 654 h 712"/>
                  <a:gd name="T144" fmla="+- 0 5482 4766"/>
                  <a:gd name="T145" fmla="*/ T144 w 717"/>
                  <a:gd name="T146" fmla="+- 0 585 279"/>
                  <a:gd name="T147" fmla="*/ 585 h 712"/>
                  <a:gd name="T148" fmla="+- 0 5075 4766"/>
                  <a:gd name="T149" fmla="*/ T148 w 717"/>
                  <a:gd name="T150" fmla="+- 0 279 279"/>
                  <a:gd name="T151" fmla="*/ 279 h 712"/>
                  <a:gd name="T152" fmla="+- 0 5005 4766"/>
                  <a:gd name="T153" fmla="*/ T152 w 717"/>
                  <a:gd name="T154" fmla="+- 0 384 279"/>
                  <a:gd name="T155" fmla="*/ 384 h 712"/>
                  <a:gd name="T156" fmla="+- 0 4961 4766"/>
                  <a:gd name="T157" fmla="*/ T156 w 717"/>
                  <a:gd name="T158" fmla="+- 0 409 279"/>
                  <a:gd name="T159" fmla="*/ 409 h 712"/>
                  <a:gd name="T160" fmla="+- 0 4922 4766"/>
                  <a:gd name="T161" fmla="*/ T160 w 717"/>
                  <a:gd name="T162" fmla="+- 0 443 279"/>
                  <a:gd name="T163" fmla="*/ 443 h 712"/>
                  <a:gd name="T164" fmla="+- 0 5318 4766"/>
                  <a:gd name="T165" fmla="*/ T164 w 717"/>
                  <a:gd name="T166" fmla="+- 0 434 279"/>
                  <a:gd name="T167" fmla="*/ 434 h 712"/>
                  <a:gd name="T168" fmla="+- 0 5219 4766"/>
                  <a:gd name="T169" fmla="*/ T168 w 717"/>
                  <a:gd name="T170" fmla="+- 0 373 279"/>
                  <a:gd name="T171" fmla="*/ 373 h 712"/>
                  <a:gd name="T172" fmla="+- 0 5168 4766"/>
                  <a:gd name="T173" fmla="*/ T172 w 717"/>
                  <a:gd name="T174" fmla="+- 0 360 279"/>
                  <a:gd name="T175" fmla="*/ 360 h 712"/>
                  <a:gd name="T176" fmla="+- 0 5118 4766"/>
                  <a:gd name="T177" fmla="*/ T176 w 717"/>
                  <a:gd name="T178" fmla="+- 0 357 279"/>
                  <a:gd name="T179" fmla="*/ 357 h 712"/>
                  <a:gd name="T180" fmla="+- 0 5285 4766"/>
                  <a:gd name="T181" fmla="*/ T180 w 717"/>
                  <a:gd name="T182" fmla="+- 0 313 279"/>
                  <a:gd name="T183" fmla="*/ 313 h 712"/>
                  <a:gd name="T184" fmla="+- 0 5335 4766"/>
                  <a:gd name="T185" fmla="*/ T184 w 717"/>
                  <a:gd name="T186" fmla="+- 0 373 279"/>
                  <a:gd name="T187" fmla="*/ 373 h 712"/>
                  <a:gd name="T188" fmla="+- 0 5285 4766"/>
                  <a:gd name="T189" fmla="*/ T188 w 717"/>
                  <a:gd name="T190" fmla="+- 0 313 279"/>
                  <a:gd name="T191" fmla="*/ 313 h 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717" h="712">
                    <a:moveTo>
                      <a:pt x="477" y="618"/>
                    </a:moveTo>
                    <a:lnTo>
                      <a:pt x="264" y="618"/>
                    </a:lnTo>
                    <a:lnTo>
                      <a:pt x="289" y="626"/>
                    </a:lnTo>
                    <a:lnTo>
                      <a:pt x="314" y="631"/>
                    </a:lnTo>
                    <a:lnTo>
                      <a:pt x="340" y="634"/>
                    </a:lnTo>
                    <a:lnTo>
                      <a:pt x="365" y="634"/>
                    </a:lnTo>
                    <a:lnTo>
                      <a:pt x="408" y="712"/>
                    </a:lnTo>
                    <a:lnTo>
                      <a:pt x="474" y="696"/>
                    </a:lnTo>
                    <a:lnTo>
                      <a:pt x="477" y="618"/>
                    </a:lnTo>
                    <a:close/>
                    <a:moveTo>
                      <a:pt x="70" y="139"/>
                    </a:moveTo>
                    <a:lnTo>
                      <a:pt x="34" y="197"/>
                    </a:lnTo>
                    <a:lnTo>
                      <a:pt x="95" y="262"/>
                    </a:lnTo>
                    <a:lnTo>
                      <a:pt x="87" y="287"/>
                    </a:lnTo>
                    <a:lnTo>
                      <a:pt x="82" y="312"/>
                    </a:lnTo>
                    <a:lnTo>
                      <a:pt x="79" y="337"/>
                    </a:lnTo>
                    <a:lnTo>
                      <a:pt x="78" y="363"/>
                    </a:lnTo>
                    <a:lnTo>
                      <a:pt x="0" y="406"/>
                    </a:lnTo>
                    <a:lnTo>
                      <a:pt x="16" y="471"/>
                    </a:lnTo>
                    <a:lnTo>
                      <a:pt x="105" y="475"/>
                    </a:lnTo>
                    <a:lnTo>
                      <a:pt x="117" y="497"/>
                    </a:lnTo>
                    <a:lnTo>
                      <a:pt x="131" y="519"/>
                    </a:lnTo>
                    <a:lnTo>
                      <a:pt x="147" y="539"/>
                    </a:lnTo>
                    <a:lnTo>
                      <a:pt x="165" y="557"/>
                    </a:lnTo>
                    <a:lnTo>
                      <a:pt x="141" y="643"/>
                    </a:lnTo>
                    <a:lnTo>
                      <a:pt x="198" y="678"/>
                    </a:lnTo>
                    <a:lnTo>
                      <a:pt x="264" y="618"/>
                    </a:lnTo>
                    <a:lnTo>
                      <a:pt x="477" y="618"/>
                    </a:lnTo>
                    <a:lnTo>
                      <a:pt x="478" y="608"/>
                    </a:lnTo>
                    <a:lnTo>
                      <a:pt x="500" y="596"/>
                    </a:lnTo>
                    <a:lnTo>
                      <a:pt x="522" y="582"/>
                    </a:lnTo>
                    <a:lnTo>
                      <a:pt x="542" y="566"/>
                    </a:lnTo>
                    <a:lnTo>
                      <a:pt x="561" y="548"/>
                    </a:lnTo>
                    <a:lnTo>
                      <a:pt x="662" y="548"/>
                    </a:lnTo>
                    <a:lnTo>
                      <a:pt x="682" y="515"/>
                    </a:lnTo>
                    <a:lnTo>
                      <a:pt x="622" y="450"/>
                    </a:lnTo>
                    <a:lnTo>
                      <a:pt x="626" y="437"/>
                    </a:lnTo>
                    <a:lnTo>
                      <a:pt x="350" y="437"/>
                    </a:lnTo>
                    <a:lnTo>
                      <a:pt x="319" y="427"/>
                    </a:lnTo>
                    <a:lnTo>
                      <a:pt x="295" y="407"/>
                    </a:lnTo>
                    <a:lnTo>
                      <a:pt x="280" y="380"/>
                    </a:lnTo>
                    <a:lnTo>
                      <a:pt x="277" y="348"/>
                    </a:lnTo>
                    <a:lnTo>
                      <a:pt x="287" y="317"/>
                    </a:lnTo>
                    <a:lnTo>
                      <a:pt x="307" y="293"/>
                    </a:lnTo>
                    <a:lnTo>
                      <a:pt x="334" y="278"/>
                    </a:lnTo>
                    <a:lnTo>
                      <a:pt x="367" y="275"/>
                    </a:lnTo>
                    <a:lnTo>
                      <a:pt x="709" y="275"/>
                    </a:lnTo>
                    <a:lnTo>
                      <a:pt x="701" y="241"/>
                    </a:lnTo>
                    <a:lnTo>
                      <a:pt x="612" y="237"/>
                    </a:lnTo>
                    <a:lnTo>
                      <a:pt x="600" y="215"/>
                    </a:lnTo>
                    <a:lnTo>
                      <a:pt x="586" y="193"/>
                    </a:lnTo>
                    <a:lnTo>
                      <a:pt x="570" y="173"/>
                    </a:lnTo>
                    <a:lnTo>
                      <a:pt x="560" y="164"/>
                    </a:lnTo>
                    <a:lnTo>
                      <a:pt x="156" y="164"/>
                    </a:lnTo>
                    <a:lnTo>
                      <a:pt x="70" y="139"/>
                    </a:lnTo>
                    <a:close/>
                    <a:moveTo>
                      <a:pt x="662" y="548"/>
                    </a:moveTo>
                    <a:lnTo>
                      <a:pt x="561" y="548"/>
                    </a:lnTo>
                    <a:lnTo>
                      <a:pt x="647" y="573"/>
                    </a:lnTo>
                    <a:lnTo>
                      <a:pt x="662" y="548"/>
                    </a:lnTo>
                    <a:close/>
                    <a:moveTo>
                      <a:pt x="709" y="275"/>
                    </a:moveTo>
                    <a:lnTo>
                      <a:pt x="367" y="275"/>
                    </a:lnTo>
                    <a:lnTo>
                      <a:pt x="398" y="285"/>
                    </a:lnTo>
                    <a:lnTo>
                      <a:pt x="422" y="304"/>
                    </a:lnTo>
                    <a:lnTo>
                      <a:pt x="437" y="332"/>
                    </a:lnTo>
                    <a:lnTo>
                      <a:pt x="440" y="364"/>
                    </a:lnTo>
                    <a:lnTo>
                      <a:pt x="430" y="395"/>
                    </a:lnTo>
                    <a:lnTo>
                      <a:pt x="410" y="419"/>
                    </a:lnTo>
                    <a:lnTo>
                      <a:pt x="382" y="434"/>
                    </a:lnTo>
                    <a:lnTo>
                      <a:pt x="350" y="437"/>
                    </a:lnTo>
                    <a:lnTo>
                      <a:pt x="626" y="437"/>
                    </a:lnTo>
                    <a:lnTo>
                      <a:pt x="630" y="425"/>
                    </a:lnTo>
                    <a:lnTo>
                      <a:pt x="635" y="400"/>
                    </a:lnTo>
                    <a:lnTo>
                      <a:pt x="638" y="375"/>
                    </a:lnTo>
                    <a:lnTo>
                      <a:pt x="638" y="349"/>
                    </a:lnTo>
                    <a:lnTo>
                      <a:pt x="716" y="306"/>
                    </a:lnTo>
                    <a:lnTo>
                      <a:pt x="709" y="275"/>
                    </a:lnTo>
                    <a:close/>
                    <a:moveTo>
                      <a:pt x="309" y="0"/>
                    </a:moveTo>
                    <a:lnTo>
                      <a:pt x="242" y="15"/>
                    </a:lnTo>
                    <a:lnTo>
                      <a:pt x="239" y="105"/>
                    </a:lnTo>
                    <a:lnTo>
                      <a:pt x="216" y="116"/>
                    </a:lnTo>
                    <a:lnTo>
                      <a:pt x="195" y="130"/>
                    </a:lnTo>
                    <a:lnTo>
                      <a:pt x="175" y="146"/>
                    </a:lnTo>
                    <a:lnTo>
                      <a:pt x="156" y="164"/>
                    </a:lnTo>
                    <a:lnTo>
                      <a:pt x="560" y="164"/>
                    </a:lnTo>
                    <a:lnTo>
                      <a:pt x="552" y="155"/>
                    </a:lnTo>
                    <a:lnTo>
                      <a:pt x="569" y="94"/>
                    </a:lnTo>
                    <a:lnTo>
                      <a:pt x="453" y="94"/>
                    </a:lnTo>
                    <a:lnTo>
                      <a:pt x="428" y="86"/>
                    </a:lnTo>
                    <a:lnTo>
                      <a:pt x="402" y="81"/>
                    </a:lnTo>
                    <a:lnTo>
                      <a:pt x="377" y="78"/>
                    </a:lnTo>
                    <a:lnTo>
                      <a:pt x="352" y="78"/>
                    </a:lnTo>
                    <a:lnTo>
                      <a:pt x="309" y="0"/>
                    </a:lnTo>
                    <a:close/>
                    <a:moveTo>
                      <a:pt x="519" y="34"/>
                    </a:moveTo>
                    <a:lnTo>
                      <a:pt x="453" y="94"/>
                    </a:lnTo>
                    <a:lnTo>
                      <a:pt x="569" y="94"/>
                    </a:lnTo>
                    <a:lnTo>
                      <a:pt x="576" y="69"/>
                    </a:lnTo>
                    <a:lnTo>
                      <a:pt x="519" y="34"/>
                    </a:lnTo>
                    <a:close/>
                  </a:path>
                </a:pathLst>
              </a:custGeom>
              <a:solidFill>
                <a:srgbClr val="EA4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402" name="Picture 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 y="816"/>
                <a:ext cx="320" cy="318"/>
              </a:xfrm>
              <a:prstGeom prst="rect">
                <a:avLst/>
              </a:prstGeom>
              <a:noFill/>
              <a:extLst>
                <a:ext uri="{909E8E84-426E-40DD-AFC4-6F175D3DCCD1}">
                  <a14:hiddenFill xmlns:a14="http://schemas.microsoft.com/office/drawing/2010/main">
                    <a:solidFill>
                      <a:srgbClr val="FFFFFF"/>
                    </a:solidFill>
                  </a14:hiddenFill>
                </a:ext>
              </a:extLst>
            </p:spPr>
          </p:pic>
          <p:sp>
            <p:nvSpPr>
              <p:cNvPr id="403" name="Freeform 402"/>
              <p:cNvSpPr>
                <a:spLocks/>
              </p:cNvSpPr>
              <p:nvPr/>
            </p:nvSpPr>
            <p:spPr bwMode="auto">
              <a:xfrm>
                <a:off x="5179" y="162"/>
                <a:ext cx="594" cy="594"/>
              </a:xfrm>
              <a:custGeom>
                <a:avLst/>
                <a:gdLst>
                  <a:gd name="T0" fmla="+- 0 5476 5179"/>
                  <a:gd name="T1" fmla="*/ T0 w 594"/>
                  <a:gd name="T2" fmla="+- 0 162 162"/>
                  <a:gd name="T3" fmla="*/ 162 h 594"/>
                  <a:gd name="T4" fmla="+- 0 5397 5179"/>
                  <a:gd name="T5" fmla="*/ T4 w 594"/>
                  <a:gd name="T6" fmla="+- 0 173 162"/>
                  <a:gd name="T7" fmla="*/ 173 h 594"/>
                  <a:gd name="T8" fmla="+- 0 5326 5179"/>
                  <a:gd name="T9" fmla="*/ T8 w 594"/>
                  <a:gd name="T10" fmla="+- 0 203 162"/>
                  <a:gd name="T11" fmla="*/ 203 h 594"/>
                  <a:gd name="T12" fmla="+- 0 5266 5179"/>
                  <a:gd name="T13" fmla="*/ T12 w 594"/>
                  <a:gd name="T14" fmla="+- 0 249 162"/>
                  <a:gd name="T15" fmla="*/ 249 h 594"/>
                  <a:gd name="T16" fmla="+- 0 5220 5179"/>
                  <a:gd name="T17" fmla="*/ T16 w 594"/>
                  <a:gd name="T18" fmla="+- 0 309 162"/>
                  <a:gd name="T19" fmla="*/ 309 h 594"/>
                  <a:gd name="T20" fmla="+- 0 5190 5179"/>
                  <a:gd name="T21" fmla="*/ T20 w 594"/>
                  <a:gd name="T22" fmla="+- 0 380 162"/>
                  <a:gd name="T23" fmla="*/ 380 h 594"/>
                  <a:gd name="T24" fmla="+- 0 5179 5179"/>
                  <a:gd name="T25" fmla="*/ T24 w 594"/>
                  <a:gd name="T26" fmla="+- 0 459 162"/>
                  <a:gd name="T27" fmla="*/ 459 h 594"/>
                  <a:gd name="T28" fmla="+- 0 5190 5179"/>
                  <a:gd name="T29" fmla="*/ T28 w 594"/>
                  <a:gd name="T30" fmla="+- 0 538 162"/>
                  <a:gd name="T31" fmla="*/ 538 h 594"/>
                  <a:gd name="T32" fmla="+- 0 5220 5179"/>
                  <a:gd name="T33" fmla="*/ T32 w 594"/>
                  <a:gd name="T34" fmla="+- 0 609 162"/>
                  <a:gd name="T35" fmla="*/ 609 h 594"/>
                  <a:gd name="T36" fmla="+- 0 5266 5179"/>
                  <a:gd name="T37" fmla="*/ T36 w 594"/>
                  <a:gd name="T38" fmla="+- 0 669 162"/>
                  <a:gd name="T39" fmla="*/ 669 h 594"/>
                  <a:gd name="T40" fmla="+- 0 5326 5179"/>
                  <a:gd name="T41" fmla="*/ T40 w 594"/>
                  <a:gd name="T42" fmla="+- 0 716 162"/>
                  <a:gd name="T43" fmla="*/ 716 h 594"/>
                  <a:gd name="T44" fmla="+- 0 5397 5179"/>
                  <a:gd name="T45" fmla="*/ T44 w 594"/>
                  <a:gd name="T46" fmla="+- 0 746 162"/>
                  <a:gd name="T47" fmla="*/ 746 h 594"/>
                  <a:gd name="T48" fmla="+- 0 5476 5179"/>
                  <a:gd name="T49" fmla="*/ T48 w 594"/>
                  <a:gd name="T50" fmla="+- 0 756 162"/>
                  <a:gd name="T51" fmla="*/ 756 h 594"/>
                  <a:gd name="T52" fmla="+- 0 5555 5179"/>
                  <a:gd name="T53" fmla="*/ T52 w 594"/>
                  <a:gd name="T54" fmla="+- 0 746 162"/>
                  <a:gd name="T55" fmla="*/ 746 h 594"/>
                  <a:gd name="T56" fmla="+- 0 5626 5179"/>
                  <a:gd name="T57" fmla="*/ T56 w 594"/>
                  <a:gd name="T58" fmla="+- 0 716 162"/>
                  <a:gd name="T59" fmla="*/ 716 h 594"/>
                  <a:gd name="T60" fmla="+- 0 5686 5179"/>
                  <a:gd name="T61" fmla="*/ T60 w 594"/>
                  <a:gd name="T62" fmla="+- 0 669 162"/>
                  <a:gd name="T63" fmla="*/ 669 h 594"/>
                  <a:gd name="T64" fmla="+- 0 5732 5179"/>
                  <a:gd name="T65" fmla="*/ T64 w 594"/>
                  <a:gd name="T66" fmla="+- 0 609 162"/>
                  <a:gd name="T67" fmla="*/ 609 h 594"/>
                  <a:gd name="T68" fmla="+- 0 5762 5179"/>
                  <a:gd name="T69" fmla="*/ T68 w 594"/>
                  <a:gd name="T70" fmla="+- 0 538 162"/>
                  <a:gd name="T71" fmla="*/ 538 h 594"/>
                  <a:gd name="T72" fmla="+- 0 5773 5179"/>
                  <a:gd name="T73" fmla="*/ T72 w 594"/>
                  <a:gd name="T74" fmla="+- 0 459 162"/>
                  <a:gd name="T75" fmla="*/ 459 h 594"/>
                  <a:gd name="T76" fmla="+- 0 5762 5179"/>
                  <a:gd name="T77" fmla="*/ T76 w 594"/>
                  <a:gd name="T78" fmla="+- 0 380 162"/>
                  <a:gd name="T79" fmla="*/ 380 h 594"/>
                  <a:gd name="T80" fmla="+- 0 5732 5179"/>
                  <a:gd name="T81" fmla="*/ T80 w 594"/>
                  <a:gd name="T82" fmla="+- 0 309 162"/>
                  <a:gd name="T83" fmla="*/ 309 h 594"/>
                  <a:gd name="T84" fmla="+- 0 5686 5179"/>
                  <a:gd name="T85" fmla="*/ T84 w 594"/>
                  <a:gd name="T86" fmla="+- 0 249 162"/>
                  <a:gd name="T87" fmla="*/ 249 h 594"/>
                  <a:gd name="T88" fmla="+- 0 5626 5179"/>
                  <a:gd name="T89" fmla="*/ T88 w 594"/>
                  <a:gd name="T90" fmla="+- 0 203 162"/>
                  <a:gd name="T91" fmla="*/ 203 h 594"/>
                  <a:gd name="T92" fmla="+- 0 5555 5179"/>
                  <a:gd name="T93" fmla="*/ T92 w 594"/>
                  <a:gd name="T94" fmla="+- 0 173 162"/>
                  <a:gd name="T95" fmla="*/ 173 h 594"/>
                  <a:gd name="T96" fmla="+- 0 5476 5179"/>
                  <a:gd name="T97" fmla="*/ T96 w 594"/>
                  <a:gd name="T98" fmla="+- 0 162 162"/>
                  <a:gd name="T99" fmla="*/ 162 h 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94" h="594">
                    <a:moveTo>
                      <a:pt x="297" y="0"/>
                    </a:moveTo>
                    <a:lnTo>
                      <a:pt x="218" y="11"/>
                    </a:lnTo>
                    <a:lnTo>
                      <a:pt x="147" y="41"/>
                    </a:lnTo>
                    <a:lnTo>
                      <a:pt x="87" y="87"/>
                    </a:lnTo>
                    <a:lnTo>
                      <a:pt x="41" y="147"/>
                    </a:lnTo>
                    <a:lnTo>
                      <a:pt x="11" y="218"/>
                    </a:lnTo>
                    <a:lnTo>
                      <a:pt x="0" y="297"/>
                    </a:lnTo>
                    <a:lnTo>
                      <a:pt x="11" y="376"/>
                    </a:lnTo>
                    <a:lnTo>
                      <a:pt x="41" y="447"/>
                    </a:lnTo>
                    <a:lnTo>
                      <a:pt x="87" y="507"/>
                    </a:lnTo>
                    <a:lnTo>
                      <a:pt x="147" y="554"/>
                    </a:lnTo>
                    <a:lnTo>
                      <a:pt x="218" y="584"/>
                    </a:lnTo>
                    <a:lnTo>
                      <a:pt x="297" y="594"/>
                    </a:lnTo>
                    <a:lnTo>
                      <a:pt x="376" y="584"/>
                    </a:lnTo>
                    <a:lnTo>
                      <a:pt x="447" y="554"/>
                    </a:lnTo>
                    <a:lnTo>
                      <a:pt x="507" y="507"/>
                    </a:lnTo>
                    <a:lnTo>
                      <a:pt x="553" y="447"/>
                    </a:lnTo>
                    <a:lnTo>
                      <a:pt x="583" y="376"/>
                    </a:lnTo>
                    <a:lnTo>
                      <a:pt x="594" y="297"/>
                    </a:lnTo>
                    <a:lnTo>
                      <a:pt x="583" y="218"/>
                    </a:lnTo>
                    <a:lnTo>
                      <a:pt x="553" y="147"/>
                    </a:lnTo>
                    <a:lnTo>
                      <a:pt x="507" y="87"/>
                    </a:lnTo>
                    <a:lnTo>
                      <a:pt x="447" y="41"/>
                    </a:lnTo>
                    <a:lnTo>
                      <a:pt x="376" y="11"/>
                    </a:lnTo>
                    <a:lnTo>
                      <a:pt x="297" y="0"/>
                    </a:lnTo>
                    <a:close/>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4" name="Text Box 108"/>
              <p:cNvSpPr txBox="1">
                <a:spLocks noChangeArrowheads="1"/>
              </p:cNvSpPr>
              <p:nvPr/>
            </p:nvSpPr>
            <p:spPr bwMode="auto">
              <a:xfrm>
                <a:off x="4766" y="162"/>
                <a:ext cx="1120"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30"/>
                  </a:spcBef>
                  <a:spcAft>
                    <a:spcPts val="0"/>
                  </a:spcAft>
                </a:pPr>
                <a:r>
                  <a:rPr lang="fr-FR" sz="900">
                    <a:latin typeface="EC Square Sans Pro" panose="020B0506040000020004" pitchFamily="34" charset="0"/>
                    <a:ea typeface="EC Square Sans Pro" panose="020B0506040000020004" pitchFamily="34" charset="0"/>
                    <a:cs typeface="EC Square Sans Pro" panose="020B0506040000020004" pitchFamily="34" charset="0"/>
                  </a:rPr>
                  <a:t> </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a:p>
                <a:pPr marL="285115">
                  <a:spcBef>
                    <a:spcPts val="5"/>
                  </a:spcBef>
                  <a:spcAft>
                    <a:spcPts val="0"/>
                  </a:spcAft>
                </a:pPr>
                <a:r>
                  <a:rPr lang="fr-FR" sz="700" b="1">
                    <a:solidFill>
                      <a:srgbClr val="FFFFFF"/>
                    </a:solidFill>
                    <a:latin typeface="EC Square Sans Pro" panose="020B0506040000020004" pitchFamily="34" charset="0"/>
                    <a:ea typeface="EC Square Sans Pro" panose="020B0506040000020004" pitchFamily="34" charset="0"/>
                    <a:cs typeface="EC Square Sans Pro" panose="020B0506040000020004" pitchFamily="34" charset="0"/>
                  </a:rPr>
                  <a:t>14-20%</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p:txBody>
          </p:sp>
        </p:grpSp>
        <p:grpSp>
          <p:nvGrpSpPr>
            <p:cNvPr id="393" name="Group 392"/>
            <p:cNvGrpSpPr>
              <a:grpSpLocks/>
            </p:cNvGrpSpPr>
            <p:nvPr/>
          </p:nvGrpSpPr>
          <p:grpSpPr bwMode="auto">
            <a:xfrm>
              <a:off x="819150" y="31750"/>
              <a:ext cx="636905" cy="566420"/>
              <a:chOff x="6061" y="162"/>
              <a:chExt cx="1003" cy="892"/>
            </a:xfrm>
          </p:grpSpPr>
          <p:sp>
            <p:nvSpPr>
              <p:cNvPr id="398" name="AutoShape 106"/>
              <p:cNvSpPr>
                <a:spLocks/>
              </p:cNvSpPr>
              <p:nvPr/>
            </p:nvSpPr>
            <p:spPr bwMode="auto">
              <a:xfrm>
                <a:off x="6061" y="278"/>
                <a:ext cx="690" cy="775"/>
              </a:xfrm>
              <a:custGeom>
                <a:avLst/>
                <a:gdLst>
                  <a:gd name="T0" fmla="+- 0 6095 6061"/>
                  <a:gd name="T1" fmla="*/ T0 w 690"/>
                  <a:gd name="T2" fmla="+- 0 653 279"/>
                  <a:gd name="T3" fmla="*/ 653 h 775"/>
                  <a:gd name="T4" fmla="+- 0 6061 6061"/>
                  <a:gd name="T5" fmla="*/ T4 w 690"/>
                  <a:gd name="T6" fmla="+- 0 712 279"/>
                  <a:gd name="T7" fmla="*/ 712 h 775"/>
                  <a:gd name="T8" fmla="+- 0 6075 6061"/>
                  <a:gd name="T9" fmla="*/ T8 w 690"/>
                  <a:gd name="T10" fmla="+- 0 1026 279"/>
                  <a:gd name="T11" fmla="*/ 1026 h 775"/>
                  <a:gd name="T12" fmla="+- 0 6115 6061"/>
                  <a:gd name="T13" fmla="*/ T12 w 690"/>
                  <a:gd name="T14" fmla="+- 0 1052 279"/>
                  <a:gd name="T15" fmla="*/ 1052 h 775"/>
                  <a:gd name="T16" fmla="+- 0 6694 6061"/>
                  <a:gd name="T17" fmla="*/ T16 w 690"/>
                  <a:gd name="T18" fmla="+- 0 1054 279"/>
                  <a:gd name="T19" fmla="*/ 1054 h 775"/>
                  <a:gd name="T20" fmla="+- 0 6700 6061"/>
                  <a:gd name="T21" fmla="*/ T20 w 690"/>
                  <a:gd name="T22" fmla="+- 0 1051 279"/>
                  <a:gd name="T23" fmla="*/ 1051 h 775"/>
                  <a:gd name="T24" fmla="+- 0 6747 6061"/>
                  <a:gd name="T25" fmla="*/ T24 w 690"/>
                  <a:gd name="T26" fmla="+- 0 1008 279"/>
                  <a:gd name="T27" fmla="*/ 1008 h 775"/>
                  <a:gd name="T28" fmla="+- 0 6107 6061"/>
                  <a:gd name="T29" fmla="*/ T28 w 690"/>
                  <a:gd name="T30" fmla="+- 0 698 279"/>
                  <a:gd name="T31" fmla="*/ 698 h 775"/>
                  <a:gd name="T32" fmla="+- 0 6751 6061"/>
                  <a:gd name="T33" fmla="*/ T32 w 690"/>
                  <a:gd name="T34" fmla="+- 0 644 279"/>
                  <a:gd name="T35" fmla="*/ 644 h 775"/>
                  <a:gd name="T36" fmla="+- 0 6751 6061"/>
                  <a:gd name="T37" fmla="*/ T36 w 690"/>
                  <a:gd name="T38" fmla="+- 0 689 279"/>
                  <a:gd name="T39" fmla="*/ 689 h 775"/>
                  <a:gd name="T40" fmla="+- 0 6429 6061"/>
                  <a:gd name="T41" fmla="*/ T40 w 690"/>
                  <a:gd name="T42" fmla="+- 0 999 279"/>
                  <a:gd name="T43" fmla="*/ 999 h 775"/>
                  <a:gd name="T44" fmla="+- 0 6747 6061"/>
                  <a:gd name="T45" fmla="*/ T44 w 690"/>
                  <a:gd name="T46" fmla="+- 0 1008 279"/>
                  <a:gd name="T47" fmla="*/ 1008 h 775"/>
                  <a:gd name="T48" fmla="+- 0 6751 6061"/>
                  <a:gd name="T49" fmla="*/ T48 w 690"/>
                  <a:gd name="T50" fmla="+- 0 689 279"/>
                  <a:gd name="T51" fmla="*/ 689 h 775"/>
                  <a:gd name="T52" fmla="+- 0 6751 6061"/>
                  <a:gd name="T53" fmla="*/ T52 w 690"/>
                  <a:gd name="T54" fmla="+- 0 644 279"/>
                  <a:gd name="T55" fmla="*/ 644 h 775"/>
                  <a:gd name="T56" fmla="+- 0 6165 6061"/>
                  <a:gd name="T57" fmla="*/ T56 w 690"/>
                  <a:gd name="T58" fmla="+- 0 643 279"/>
                  <a:gd name="T59" fmla="*/ 643 h 775"/>
                  <a:gd name="T60" fmla="+- 0 6188 6061"/>
                  <a:gd name="T61" fmla="*/ T60 w 690"/>
                  <a:gd name="T62" fmla="+- 0 561 279"/>
                  <a:gd name="T63" fmla="*/ 561 h 775"/>
                  <a:gd name="T64" fmla="+- 0 6751 6061"/>
                  <a:gd name="T65" fmla="*/ T64 w 690"/>
                  <a:gd name="T66" fmla="+- 0 643 279"/>
                  <a:gd name="T67" fmla="*/ 643 h 775"/>
                  <a:gd name="T68" fmla="+- 0 6349 6061"/>
                  <a:gd name="T69" fmla="*/ T68 w 690"/>
                  <a:gd name="T70" fmla="+- 0 599 279"/>
                  <a:gd name="T71" fmla="*/ 599 h 775"/>
                  <a:gd name="T72" fmla="+- 0 6340 6061"/>
                  <a:gd name="T73" fmla="*/ T72 w 690"/>
                  <a:gd name="T74" fmla="+- 0 552 279"/>
                  <a:gd name="T75" fmla="*/ 552 h 775"/>
                  <a:gd name="T76" fmla="+- 0 6302 6061"/>
                  <a:gd name="T77" fmla="*/ T76 w 690"/>
                  <a:gd name="T78" fmla="+- 0 599 279"/>
                  <a:gd name="T79" fmla="*/ 599 h 775"/>
                  <a:gd name="T80" fmla="+- 0 6751 6061"/>
                  <a:gd name="T81" fmla="*/ T80 w 690"/>
                  <a:gd name="T82" fmla="+- 0 643 279"/>
                  <a:gd name="T83" fmla="*/ 643 h 775"/>
                  <a:gd name="T84" fmla="+- 0 6510 6061"/>
                  <a:gd name="T85" fmla="*/ T84 w 690"/>
                  <a:gd name="T86" fmla="+- 0 393 279"/>
                  <a:gd name="T87" fmla="*/ 393 h 775"/>
                  <a:gd name="T88" fmla="+- 0 6475 6061"/>
                  <a:gd name="T89" fmla="*/ T88 w 690"/>
                  <a:gd name="T90" fmla="+- 0 419 279"/>
                  <a:gd name="T91" fmla="*/ 419 h 775"/>
                  <a:gd name="T92" fmla="+- 0 6426 6061"/>
                  <a:gd name="T93" fmla="*/ T92 w 690"/>
                  <a:gd name="T94" fmla="+- 0 489 279"/>
                  <a:gd name="T95" fmla="*/ 489 h 775"/>
                  <a:gd name="T96" fmla="+- 0 6383 6061"/>
                  <a:gd name="T97" fmla="*/ T96 w 690"/>
                  <a:gd name="T98" fmla="+- 0 555 279"/>
                  <a:gd name="T99" fmla="*/ 555 h 775"/>
                  <a:gd name="T100" fmla="+- 0 6751 6061"/>
                  <a:gd name="T101" fmla="*/ T100 w 690"/>
                  <a:gd name="T102" fmla="+- 0 643 279"/>
                  <a:gd name="T103" fmla="*/ 643 h 775"/>
                  <a:gd name="T104" fmla="+- 0 6731 6061"/>
                  <a:gd name="T105" fmla="*/ T104 w 690"/>
                  <a:gd name="T106" fmla="+- 0 504 279"/>
                  <a:gd name="T107" fmla="*/ 504 h 775"/>
                  <a:gd name="T108" fmla="+- 0 6523 6061"/>
                  <a:gd name="T109" fmla="*/ T108 w 690"/>
                  <a:gd name="T110" fmla="+- 0 484 279"/>
                  <a:gd name="T111" fmla="*/ 484 h 775"/>
                  <a:gd name="T112" fmla="+- 0 6523 6061"/>
                  <a:gd name="T113" fmla="*/ T112 w 690"/>
                  <a:gd name="T114" fmla="+- 0 484 279"/>
                  <a:gd name="T115" fmla="*/ 484 h 775"/>
                  <a:gd name="T116" fmla="+- 0 6521 6061"/>
                  <a:gd name="T117" fmla="*/ T116 w 690"/>
                  <a:gd name="T118" fmla="+- 0 455 279"/>
                  <a:gd name="T119" fmla="*/ 455 h 775"/>
                  <a:gd name="T120" fmla="+- 0 6659 6061"/>
                  <a:gd name="T121" fmla="*/ T120 w 690"/>
                  <a:gd name="T122" fmla="+- 0 438 279"/>
                  <a:gd name="T123" fmla="*/ 438 h 775"/>
                  <a:gd name="T124" fmla="+- 0 6510 6061"/>
                  <a:gd name="T125" fmla="*/ T124 w 690"/>
                  <a:gd name="T126" fmla="+- 0 393 279"/>
                  <a:gd name="T127" fmla="*/ 393 h 775"/>
                  <a:gd name="T128" fmla="+- 0 6683 6061"/>
                  <a:gd name="T129" fmla="*/ T128 w 690"/>
                  <a:gd name="T130" fmla="+- 0 484 279"/>
                  <a:gd name="T131" fmla="*/ 484 h 775"/>
                  <a:gd name="T132" fmla="+- 0 6564 6061"/>
                  <a:gd name="T133" fmla="*/ T132 w 690"/>
                  <a:gd name="T134" fmla="+- 0 484 279"/>
                  <a:gd name="T135" fmla="*/ 484 h 775"/>
                  <a:gd name="T136" fmla="+- 0 6610 6061"/>
                  <a:gd name="T137" fmla="*/ T136 w 690"/>
                  <a:gd name="T138" fmla="+- 0 439 279"/>
                  <a:gd name="T139" fmla="*/ 439 h 775"/>
                  <a:gd name="T140" fmla="+- 0 6612 6061"/>
                  <a:gd name="T141" fmla="*/ T140 w 690"/>
                  <a:gd name="T142" fmla="+- 0 484 279"/>
                  <a:gd name="T143" fmla="*/ 484 h 775"/>
                  <a:gd name="T144" fmla="+- 0 6659 6061"/>
                  <a:gd name="T145" fmla="*/ T144 w 690"/>
                  <a:gd name="T146" fmla="+- 0 484 279"/>
                  <a:gd name="T147" fmla="*/ 484 h 775"/>
                  <a:gd name="T148" fmla="+- 0 6659 6061"/>
                  <a:gd name="T149" fmla="*/ T148 w 690"/>
                  <a:gd name="T150" fmla="+- 0 438 279"/>
                  <a:gd name="T151" fmla="*/ 438 h 775"/>
                  <a:gd name="T152" fmla="+- 0 6681 6061"/>
                  <a:gd name="T153" fmla="*/ T152 w 690"/>
                  <a:gd name="T154" fmla="+- 0 484 279"/>
                  <a:gd name="T155" fmla="*/ 484 h 775"/>
                  <a:gd name="T156" fmla="+- 0 6544 6061"/>
                  <a:gd name="T157" fmla="*/ T156 w 690"/>
                  <a:gd name="T158" fmla="+- 0 325 279"/>
                  <a:gd name="T159" fmla="*/ 325 h 775"/>
                  <a:gd name="T160" fmla="+- 0 6591 6061"/>
                  <a:gd name="T161" fmla="*/ T160 w 690"/>
                  <a:gd name="T162" fmla="+- 0 325 279"/>
                  <a:gd name="T163" fmla="*/ 325 h 775"/>
                  <a:gd name="T164" fmla="+- 0 6407 6061"/>
                  <a:gd name="T165" fmla="*/ T164 w 690"/>
                  <a:gd name="T166" fmla="+- 0 284 279"/>
                  <a:gd name="T167" fmla="*/ 284 h 775"/>
                  <a:gd name="T168" fmla="+- 0 6385 6061"/>
                  <a:gd name="T169" fmla="*/ T168 w 690"/>
                  <a:gd name="T170" fmla="+- 0 310 279"/>
                  <a:gd name="T171" fmla="*/ 310 h 775"/>
                  <a:gd name="T172" fmla="+- 0 6384 6061"/>
                  <a:gd name="T173" fmla="*/ T172 w 690"/>
                  <a:gd name="T174" fmla="+- 0 349 279"/>
                  <a:gd name="T175" fmla="*/ 349 h 775"/>
                  <a:gd name="T176" fmla="+- 0 6428 6061"/>
                  <a:gd name="T177" fmla="*/ T176 w 690"/>
                  <a:gd name="T178" fmla="+- 0 349 279"/>
                  <a:gd name="T179" fmla="*/ 349 h 775"/>
                  <a:gd name="T180" fmla="+- 0 6591 6061"/>
                  <a:gd name="T181" fmla="*/ T180 w 690"/>
                  <a:gd name="T182" fmla="+- 0 325 279"/>
                  <a:gd name="T183" fmla="*/ 325 h 775"/>
                  <a:gd name="T184" fmla="+- 0 6681 6061"/>
                  <a:gd name="T185" fmla="*/ T184 w 690"/>
                  <a:gd name="T186" fmla="+- 0 324 279"/>
                  <a:gd name="T187" fmla="*/ 324 h 775"/>
                  <a:gd name="T188" fmla="+- 0 6691 6061"/>
                  <a:gd name="T189" fmla="*/ T188 w 690"/>
                  <a:gd name="T190" fmla="+- 0 287 279"/>
                  <a:gd name="T191" fmla="*/ 287 h 775"/>
                  <a:gd name="T192" fmla="+- 0 6678 6061"/>
                  <a:gd name="T193" fmla="*/ T192 w 690"/>
                  <a:gd name="T194" fmla="+- 0 279 279"/>
                  <a:gd name="T195" fmla="*/ 279 h 775"/>
                  <a:gd name="T196" fmla="+- 0 6655 6061"/>
                  <a:gd name="T197" fmla="*/ T196 w 690"/>
                  <a:gd name="T198" fmla="+- 0 324 279"/>
                  <a:gd name="T199" fmla="*/ 324 h 7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690" h="775">
                    <a:moveTo>
                      <a:pt x="69" y="364"/>
                    </a:moveTo>
                    <a:lnTo>
                      <a:pt x="57" y="366"/>
                    </a:lnTo>
                    <a:lnTo>
                      <a:pt x="34" y="374"/>
                    </a:lnTo>
                    <a:lnTo>
                      <a:pt x="16" y="389"/>
                    </a:lnTo>
                    <a:lnTo>
                      <a:pt x="5" y="409"/>
                    </a:lnTo>
                    <a:lnTo>
                      <a:pt x="0" y="433"/>
                    </a:lnTo>
                    <a:lnTo>
                      <a:pt x="1" y="704"/>
                    </a:lnTo>
                    <a:lnTo>
                      <a:pt x="4" y="728"/>
                    </a:lnTo>
                    <a:lnTo>
                      <a:pt x="14" y="747"/>
                    </a:lnTo>
                    <a:lnTo>
                      <a:pt x="31" y="763"/>
                    </a:lnTo>
                    <a:lnTo>
                      <a:pt x="53" y="772"/>
                    </a:lnTo>
                    <a:lnTo>
                      <a:pt x="54" y="773"/>
                    </a:lnTo>
                    <a:lnTo>
                      <a:pt x="55" y="774"/>
                    </a:lnTo>
                    <a:lnTo>
                      <a:pt x="57" y="775"/>
                    </a:lnTo>
                    <a:lnTo>
                      <a:pt x="633" y="775"/>
                    </a:lnTo>
                    <a:lnTo>
                      <a:pt x="635" y="774"/>
                    </a:lnTo>
                    <a:lnTo>
                      <a:pt x="637" y="773"/>
                    </a:lnTo>
                    <a:lnTo>
                      <a:pt x="639" y="772"/>
                    </a:lnTo>
                    <a:lnTo>
                      <a:pt x="660" y="763"/>
                    </a:lnTo>
                    <a:lnTo>
                      <a:pt x="676" y="748"/>
                    </a:lnTo>
                    <a:lnTo>
                      <a:pt x="686" y="729"/>
                    </a:lnTo>
                    <a:lnTo>
                      <a:pt x="56" y="729"/>
                    </a:lnTo>
                    <a:lnTo>
                      <a:pt x="46" y="720"/>
                    </a:lnTo>
                    <a:lnTo>
                      <a:pt x="46" y="419"/>
                    </a:lnTo>
                    <a:lnTo>
                      <a:pt x="56" y="410"/>
                    </a:lnTo>
                    <a:lnTo>
                      <a:pt x="690" y="410"/>
                    </a:lnTo>
                    <a:lnTo>
                      <a:pt x="690" y="365"/>
                    </a:lnTo>
                    <a:lnTo>
                      <a:pt x="81" y="365"/>
                    </a:lnTo>
                    <a:lnTo>
                      <a:pt x="69" y="364"/>
                    </a:lnTo>
                    <a:close/>
                    <a:moveTo>
                      <a:pt x="690" y="410"/>
                    </a:moveTo>
                    <a:lnTo>
                      <a:pt x="359" y="410"/>
                    </a:lnTo>
                    <a:lnTo>
                      <a:pt x="368" y="419"/>
                    </a:lnTo>
                    <a:lnTo>
                      <a:pt x="368" y="720"/>
                    </a:lnTo>
                    <a:lnTo>
                      <a:pt x="359" y="729"/>
                    </a:lnTo>
                    <a:lnTo>
                      <a:pt x="274" y="729"/>
                    </a:lnTo>
                    <a:lnTo>
                      <a:pt x="686" y="729"/>
                    </a:lnTo>
                    <a:lnTo>
                      <a:pt x="686" y="728"/>
                    </a:lnTo>
                    <a:lnTo>
                      <a:pt x="690" y="706"/>
                    </a:lnTo>
                    <a:lnTo>
                      <a:pt x="690" y="410"/>
                    </a:lnTo>
                    <a:close/>
                    <a:moveTo>
                      <a:pt x="104" y="364"/>
                    </a:moveTo>
                    <a:lnTo>
                      <a:pt x="81" y="365"/>
                    </a:lnTo>
                    <a:lnTo>
                      <a:pt x="690" y="365"/>
                    </a:lnTo>
                    <a:lnTo>
                      <a:pt x="115" y="365"/>
                    </a:lnTo>
                    <a:lnTo>
                      <a:pt x="104" y="364"/>
                    </a:lnTo>
                    <a:close/>
                    <a:moveTo>
                      <a:pt x="207" y="273"/>
                    </a:moveTo>
                    <a:lnTo>
                      <a:pt x="135" y="273"/>
                    </a:lnTo>
                    <a:lnTo>
                      <a:pt x="127" y="282"/>
                    </a:lnTo>
                    <a:lnTo>
                      <a:pt x="127" y="365"/>
                    </a:lnTo>
                    <a:lnTo>
                      <a:pt x="690" y="365"/>
                    </a:lnTo>
                    <a:lnTo>
                      <a:pt x="690" y="364"/>
                    </a:lnTo>
                    <a:lnTo>
                      <a:pt x="173" y="364"/>
                    </a:lnTo>
                    <a:lnTo>
                      <a:pt x="173" y="320"/>
                    </a:lnTo>
                    <a:lnTo>
                      <a:pt x="288" y="320"/>
                    </a:lnTo>
                    <a:lnTo>
                      <a:pt x="288" y="297"/>
                    </a:lnTo>
                    <a:lnTo>
                      <a:pt x="288" y="282"/>
                    </a:lnTo>
                    <a:lnTo>
                      <a:pt x="279" y="273"/>
                    </a:lnTo>
                    <a:lnTo>
                      <a:pt x="207" y="273"/>
                    </a:lnTo>
                    <a:close/>
                    <a:moveTo>
                      <a:pt x="288" y="320"/>
                    </a:moveTo>
                    <a:lnTo>
                      <a:pt x="241" y="320"/>
                    </a:lnTo>
                    <a:lnTo>
                      <a:pt x="241" y="364"/>
                    </a:lnTo>
                    <a:lnTo>
                      <a:pt x="690" y="364"/>
                    </a:lnTo>
                    <a:lnTo>
                      <a:pt x="288" y="364"/>
                    </a:lnTo>
                    <a:lnTo>
                      <a:pt x="288" y="320"/>
                    </a:lnTo>
                    <a:close/>
                    <a:moveTo>
                      <a:pt x="449" y="114"/>
                    </a:moveTo>
                    <a:lnTo>
                      <a:pt x="423" y="114"/>
                    </a:lnTo>
                    <a:lnTo>
                      <a:pt x="414" y="123"/>
                    </a:lnTo>
                    <a:lnTo>
                      <a:pt x="414" y="140"/>
                    </a:lnTo>
                    <a:lnTo>
                      <a:pt x="414" y="205"/>
                    </a:lnTo>
                    <a:lnTo>
                      <a:pt x="394" y="205"/>
                    </a:lnTo>
                    <a:lnTo>
                      <a:pt x="365" y="210"/>
                    </a:lnTo>
                    <a:lnTo>
                      <a:pt x="342" y="225"/>
                    </a:lnTo>
                    <a:lnTo>
                      <a:pt x="328" y="247"/>
                    </a:lnTo>
                    <a:lnTo>
                      <a:pt x="322" y="276"/>
                    </a:lnTo>
                    <a:lnTo>
                      <a:pt x="322" y="363"/>
                    </a:lnTo>
                    <a:lnTo>
                      <a:pt x="322" y="364"/>
                    </a:lnTo>
                    <a:lnTo>
                      <a:pt x="690" y="364"/>
                    </a:lnTo>
                    <a:lnTo>
                      <a:pt x="690" y="273"/>
                    </a:lnTo>
                    <a:lnTo>
                      <a:pt x="685" y="247"/>
                    </a:lnTo>
                    <a:lnTo>
                      <a:pt x="670" y="225"/>
                    </a:lnTo>
                    <a:lnTo>
                      <a:pt x="648" y="211"/>
                    </a:lnTo>
                    <a:lnTo>
                      <a:pt x="622" y="205"/>
                    </a:lnTo>
                    <a:lnTo>
                      <a:pt x="462" y="205"/>
                    </a:lnTo>
                    <a:lnTo>
                      <a:pt x="407" y="205"/>
                    </a:lnTo>
                    <a:lnTo>
                      <a:pt x="462" y="205"/>
                    </a:lnTo>
                    <a:lnTo>
                      <a:pt x="460" y="203"/>
                    </a:lnTo>
                    <a:lnTo>
                      <a:pt x="461" y="187"/>
                    </a:lnTo>
                    <a:lnTo>
                      <a:pt x="460" y="176"/>
                    </a:lnTo>
                    <a:lnTo>
                      <a:pt x="460" y="162"/>
                    </a:lnTo>
                    <a:lnTo>
                      <a:pt x="461" y="159"/>
                    </a:lnTo>
                    <a:lnTo>
                      <a:pt x="598" y="159"/>
                    </a:lnTo>
                    <a:lnTo>
                      <a:pt x="598" y="123"/>
                    </a:lnTo>
                    <a:lnTo>
                      <a:pt x="589" y="114"/>
                    </a:lnTo>
                    <a:lnTo>
                      <a:pt x="449" y="114"/>
                    </a:lnTo>
                    <a:close/>
                    <a:moveTo>
                      <a:pt x="503" y="205"/>
                    </a:moveTo>
                    <a:lnTo>
                      <a:pt x="462" y="205"/>
                    </a:lnTo>
                    <a:lnTo>
                      <a:pt x="622" y="205"/>
                    </a:lnTo>
                    <a:lnTo>
                      <a:pt x="538" y="205"/>
                    </a:lnTo>
                    <a:lnTo>
                      <a:pt x="503" y="205"/>
                    </a:lnTo>
                    <a:close/>
                    <a:moveTo>
                      <a:pt x="598" y="159"/>
                    </a:moveTo>
                    <a:lnTo>
                      <a:pt x="461" y="159"/>
                    </a:lnTo>
                    <a:lnTo>
                      <a:pt x="549" y="160"/>
                    </a:lnTo>
                    <a:lnTo>
                      <a:pt x="550" y="160"/>
                    </a:lnTo>
                    <a:lnTo>
                      <a:pt x="551" y="161"/>
                    </a:lnTo>
                    <a:lnTo>
                      <a:pt x="551" y="205"/>
                    </a:lnTo>
                    <a:lnTo>
                      <a:pt x="622" y="205"/>
                    </a:lnTo>
                    <a:lnTo>
                      <a:pt x="620" y="205"/>
                    </a:lnTo>
                    <a:lnTo>
                      <a:pt x="598" y="205"/>
                    </a:lnTo>
                    <a:lnTo>
                      <a:pt x="598" y="202"/>
                    </a:lnTo>
                    <a:lnTo>
                      <a:pt x="598" y="199"/>
                    </a:lnTo>
                    <a:lnTo>
                      <a:pt x="598" y="159"/>
                    </a:lnTo>
                    <a:close/>
                    <a:moveTo>
                      <a:pt x="614" y="205"/>
                    </a:moveTo>
                    <a:lnTo>
                      <a:pt x="606" y="205"/>
                    </a:lnTo>
                    <a:lnTo>
                      <a:pt x="620" y="205"/>
                    </a:lnTo>
                    <a:lnTo>
                      <a:pt x="614" y="205"/>
                    </a:lnTo>
                    <a:close/>
                    <a:moveTo>
                      <a:pt x="530" y="46"/>
                    </a:moveTo>
                    <a:lnTo>
                      <a:pt x="483" y="46"/>
                    </a:lnTo>
                    <a:lnTo>
                      <a:pt x="483" y="114"/>
                    </a:lnTo>
                    <a:lnTo>
                      <a:pt x="530" y="114"/>
                    </a:lnTo>
                    <a:lnTo>
                      <a:pt x="530" y="46"/>
                    </a:lnTo>
                    <a:close/>
                    <a:moveTo>
                      <a:pt x="617" y="0"/>
                    </a:moveTo>
                    <a:lnTo>
                      <a:pt x="354" y="0"/>
                    </a:lnTo>
                    <a:lnTo>
                      <a:pt x="346" y="5"/>
                    </a:lnTo>
                    <a:lnTo>
                      <a:pt x="337" y="9"/>
                    </a:lnTo>
                    <a:lnTo>
                      <a:pt x="326" y="22"/>
                    </a:lnTo>
                    <a:lnTo>
                      <a:pt x="324" y="31"/>
                    </a:lnTo>
                    <a:lnTo>
                      <a:pt x="321" y="45"/>
                    </a:lnTo>
                    <a:lnTo>
                      <a:pt x="322" y="52"/>
                    </a:lnTo>
                    <a:lnTo>
                      <a:pt x="323" y="70"/>
                    </a:lnTo>
                    <a:lnTo>
                      <a:pt x="333" y="79"/>
                    </a:lnTo>
                    <a:lnTo>
                      <a:pt x="358" y="79"/>
                    </a:lnTo>
                    <a:lnTo>
                      <a:pt x="367" y="70"/>
                    </a:lnTo>
                    <a:lnTo>
                      <a:pt x="368" y="54"/>
                    </a:lnTo>
                    <a:lnTo>
                      <a:pt x="368" y="46"/>
                    </a:lnTo>
                    <a:lnTo>
                      <a:pt x="530" y="46"/>
                    </a:lnTo>
                    <a:lnTo>
                      <a:pt x="530" y="45"/>
                    </a:lnTo>
                    <a:lnTo>
                      <a:pt x="605" y="45"/>
                    </a:lnTo>
                    <a:lnTo>
                      <a:pt x="620" y="45"/>
                    </a:lnTo>
                    <a:lnTo>
                      <a:pt x="629" y="39"/>
                    </a:lnTo>
                    <a:lnTo>
                      <a:pt x="634" y="18"/>
                    </a:lnTo>
                    <a:lnTo>
                      <a:pt x="630" y="8"/>
                    </a:lnTo>
                    <a:lnTo>
                      <a:pt x="618" y="1"/>
                    </a:lnTo>
                    <a:lnTo>
                      <a:pt x="617" y="1"/>
                    </a:lnTo>
                    <a:lnTo>
                      <a:pt x="617" y="0"/>
                    </a:lnTo>
                    <a:close/>
                    <a:moveTo>
                      <a:pt x="605" y="45"/>
                    </a:moveTo>
                    <a:lnTo>
                      <a:pt x="581" y="45"/>
                    </a:lnTo>
                    <a:lnTo>
                      <a:pt x="594" y="45"/>
                    </a:lnTo>
                    <a:lnTo>
                      <a:pt x="605" y="45"/>
                    </a:lnTo>
                    <a:close/>
                  </a:path>
                </a:pathLst>
              </a:custGeom>
              <a:solidFill>
                <a:srgbClr val="EA4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9" name="Freeform 398"/>
              <p:cNvSpPr>
                <a:spLocks/>
              </p:cNvSpPr>
              <p:nvPr/>
            </p:nvSpPr>
            <p:spPr bwMode="auto">
              <a:xfrm>
                <a:off x="6550" y="162"/>
                <a:ext cx="514" cy="514"/>
              </a:xfrm>
              <a:custGeom>
                <a:avLst/>
                <a:gdLst>
                  <a:gd name="T0" fmla="+- 0 6808 6551"/>
                  <a:gd name="T1" fmla="*/ T0 w 514"/>
                  <a:gd name="T2" fmla="+- 0 162 162"/>
                  <a:gd name="T3" fmla="*/ 162 h 514"/>
                  <a:gd name="T4" fmla="+- 0 6739 6551"/>
                  <a:gd name="T5" fmla="*/ T4 w 514"/>
                  <a:gd name="T6" fmla="+- 0 172 162"/>
                  <a:gd name="T7" fmla="*/ 172 h 514"/>
                  <a:gd name="T8" fmla="+- 0 6678 6551"/>
                  <a:gd name="T9" fmla="*/ T8 w 514"/>
                  <a:gd name="T10" fmla="+- 0 197 162"/>
                  <a:gd name="T11" fmla="*/ 197 h 514"/>
                  <a:gd name="T12" fmla="+- 0 6626 6551"/>
                  <a:gd name="T13" fmla="*/ T12 w 514"/>
                  <a:gd name="T14" fmla="+- 0 238 162"/>
                  <a:gd name="T15" fmla="*/ 238 h 514"/>
                  <a:gd name="T16" fmla="+- 0 6586 6551"/>
                  <a:gd name="T17" fmla="*/ T16 w 514"/>
                  <a:gd name="T18" fmla="+- 0 290 162"/>
                  <a:gd name="T19" fmla="*/ 290 h 514"/>
                  <a:gd name="T20" fmla="+- 0 6560 6551"/>
                  <a:gd name="T21" fmla="*/ T20 w 514"/>
                  <a:gd name="T22" fmla="+- 0 351 162"/>
                  <a:gd name="T23" fmla="*/ 351 h 514"/>
                  <a:gd name="T24" fmla="+- 0 6551 6551"/>
                  <a:gd name="T25" fmla="*/ T24 w 514"/>
                  <a:gd name="T26" fmla="+- 0 419 162"/>
                  <a:gd name="T27" fmla="*/ 419 h 514"/>
                  <a:gd name="T28" fmla="+- 0 6560 6551"/>
                  <a:gd name="T29" fmla="*/ T28 w 514"/>
                  <a:gd name="T30" fmla="+- 0 487 162"/>
                  <a:gd name="T31" fmla="*/ 487 h 514"/>
                  <a:gd name="T32" fmla="+- 0 6586 6551"/>
                  <a:gd name="T33" fmla="*/ T32 w 514"/>
                  <a:gd name="T34" fmla="+- 0 549 162"/>
                  <a:gd name="T35" fmla="*/ 549 h 514"/>
                  <a:gd name="T36" fmla="+- 0 6626 6551"/>
                  <a:gd name="T37" fmla="*/ T36 w 514"/>
                  <a:gd name="T38" fmla="+- 0 601 162"/>
                  <a:gd name="T39" fmla="*/ 601 h 514"/>
                  <a:gd name="T40" fmla="+- 0 6678 6551"/>
                  <a:gd name="T41" fmla="*/ T40 w 514"/>
                  <a:gd name="T42" fmla="+- 0 641 162"/>
                  <a:gd name="T43" fmla="*/ 641 h 514"/>
                  <a:gd name="T44" fmla="+- 0 6739 6551"/>
                  <a:gd name="T45" fmla="*/ T44 w 514"/>
                  <a:gd name="T46" fmla="+- 0 667 162"/>
                  <a:gd name="T47" fmla="*/ 667 h 514"/>
                  <a:gd name="T48" fmla="+- 0 6808 6551"/>
                  <a:gd name="T49" fmla="*/ T48 w 514"/>
                  <a:gd name="T50" fmla="+- 0 676 162"/>
                  <a:gd name="T51" fmla="*/ 676 h 514"/>
                  <a:gd name="T52" fmla="+- 0 6876 6551"/>
                  <a:gd name="T53" fmla="*/ T52 w 514"/>
                  <a:gd name="T54" fmla="+- 0 667 162"/>
                  <a:gd name="T55" fmla="*/ 667 h 514"/>
                  <a:gd name="T56" fmla="+- 0 6937 6551"/>
                  <a:gd name="T57" fmla="*/ T56 w 514"/>
                  <a:gd name="T58" fmla="+- 0 641 162"/>
                  <a:gd name="T59" fmla="*/ 641 h 514"/>
                  <a:gd name="T60" fmla="+- 0 6989 6551"/>
                  <a:gd name="T61" fmla="*/ T60 w 514"/>
                  <a:gd name="T62" fmla="+- 0 601 162"/>
                  <a:gd name="T63" fmla="*/ 601 h 514"/>
                  <a:gd name="T64" fmla="+- 0 7029 6551"/>
                  <a:gd name="T65" fmla="*/ T64 w 514"/>
                  <a:gd name="T66" fmla="+- 0 549 162"/>
                  <a:gd name="T67" fmla="*/ 549 h 514"/>
                  <a:gd name="T68" fmla="+- 0 7055 6551"/>
                  <a:gd name="T69" fmla="*/ T68 w 514"/>
                  <a:gd name="T70" fmla="+- 0 487 162"/>
                  <a:gd name="T71" fmla="*/ 487 h 514"/>
                  <a:gd name="T72" fmla="+- 0 7064 6551"/>
                  <a:gd name="T73" fmla="*/ T72 w 514"/>
                  <a:gd name="T74" fmla="+- 0 419 162"/>
                  <a:gd name="T75" fmla="*/ 419 h 514"/>
                  <a:gd name="T76" fmla="+- 0 7055 6551"/>
                  <a:gd name="T77" fmla="*/ T76 w 514"/>
                  <a:gd name="T78" fmla="+- 0 351 162"/>
                  <a:gd name="T79" fmla="*/ 351 h 514"/>
                  <a:gd name="T80" fmla="+- 0 7029 6551"/>
                  <a:gd name="T81" fmla="*/ T80 w 514"/>
                  <a:gd name="T82" fmla="+- 0 290 162"/>
                  <a:gd name="T83" fmla="*/ 290 h 514"/>
                  <a:gd name="T84" fmla="+- 0 6989 6551"/>
                  <a:gd name="T85" fmla="*/ T84 w 514"/>
                  <a:gd name="T86" fmla="+- 0 238 162"/>
                  <a:gd name="T87" fmla="*/ 238 h 514"/>
                  <a:gd name="T88" fmla="+- 0 6937 6551"/>
                  <a:gd name="T89" fmla="*/ T88 w 514"/>
                  <a:gd name="T90" fmla="+- 0 197 162"/>
                  <a:gd name="T91" fmla="*/ 197 h 514"/>
                  <a:gd name="T92" fmla="+- 0 6876 6551"/>
                  <a:gd name="T93" fmla="*/ T92 w 514"/>
                  <a:gd name="T94" fmla="+- 0 172 162"/>
                  <a:gd name="T95" fmla="*/ 172 h 514"/>
                  <a:gd name="T96" fmla="+- 0 6808 6551"/>
                  <a:gd name="T97" fmla="*/ T96 w 514"/>
                  <a:gd name="T98" fmla="+- 0 162 162"/>
                  <a:gd name="T99" fmla="*/ 162 h 5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4" h="514">
                    <a:moveTo>
                      <a:pt x="257" y="0"/>
                    </a:moveTo>
                    <a:lnTo>
                      <a:pt x="188" y="10"/>
                    </a:lnTo>
                    <a:lnTo>
                      <a:pt x="127" y="35"/>
                    </a:lnTo>
                    <a:lnTo>
                      <a:pt x="75" y="76"/>
                    </a:lnTo>
                    <a:lnTo>
                      <a:pt x="35" y="128"/>
                    </a:lnTo>
                    <a:lnTo>
                      <a:pt x="9" y="189"/>
                    </a:lnTo>
                    <a:lnTo>
                      <a:pt x="0" y="257"/>
                    </a:lnTo>
                    <a:lnTo>
                      <a:pt x="9" y="325"/>
                    </a:lnTo>
                    <a:lnTo>
                      <a:pt x="35" y="387"/>
                    </a:lnTo>
                    <a:lnTo>
                      <a:pt x="75" y="439"/>
                    </a:lnTo>
                    <a:lnTo>
                      <a:pt x="127" y="479"/>
                    </a:lnTo>
                    <a:lnTo>
                      <a:pt x="188" y="505"/>
                    </a:lnTo>
                    <a:lnTo>
                      <a:pt x="257" y="514"/>
                    </a:lnTo>
                    <a:lnTo>
                      <a:pt x="325" y="505"/>
                    </a:lnTo>
                    <a:lnTo>
                      <a:pt x="386" y="479"/>
                    </a:lnTo>
                    <a:lnTo>
                      <a:pt x="438" y="439"/>
                    </a:lnTo>
                    <a:lnTo>
                      <a:pt x="478" y="387"/>
                    </a:lnTo>
                    <a:lnTo>
                      <a:pt x="504" y="325"/>
                    </a:lnTo>
                    <a:lnTo>
                      <a:pt x="513" y="257"/>
                    </a:lnTo>
                    <a:lnTo>
                      <a:pt x="504" y="189"/>
                    </a:lnTo>
                    <a:lnTo>
                      <a:pt x="478" y="128"/>
                    </a:lnTo>
                    <a:lnTo>
                      <a:pt x="438" y="76"/>
                    </a:lnTo>
                    <a:lnTo>
                      <a:pt x="386" y="35"/>
                    </a:lnTo>
                    <a:lnTo>
                      <a:pt x="325" y="10"/>
                    </a:lnTo>
                    <a:lnTo>
                      <a:pt x="257" y="0"/>
                    </a:lnTo>
                    <a:close/>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0" name="Text Box 104"/>
              <p:cNvSpPr txBox="1">
                <a:spLocks noChangeArrowheads="1"/>
              </p:cNvSpPr>
              <p:nvPr/>
            </p:nvSpPr>
            <p:spPr bwMode="auto">
              <a:xfrm>
                <a:off x="6061" y="162"/>
                <a:ext cx="1003"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6075">
                  <a:spcBef>
                    <a:spcPts val="785"/>
                  </a:spcBef>
                  <a:spcAft>
                    <a:spcPts val="0"/>
                  </a:spcAft>
                </a:pPr>
                <a:r>
                  <a:rPr lang="fr-FR" sz="900" b="1">
                    <a:solidFill>
                      <a:srgbClr val="FFFFFF"/>
                    </a:solidFill>
                    <a:latin typeface="EC Square Sans Pro" panose="020B0506040000020004" pitchFamily="34" charset="0"/>
                    <a:ea typeface="EC Square Sans Pro" panose="020B0506040000020004" pitchFamily="34" charset="0"/>
                    <a:cs typeface="EC Square Sans Pro" panose="020B0506040000020004" pitchFamily="34" charset="0"/>
                  </a:rPr>
                  <a:t>18 %</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p:txBody>
          </p:sp>
        </p:grpSp>
        <p:pic>
          <p:nvPicPr>
            <p:cNvPr id="394" name="Picture 39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800" y="120650"/>
              <a:ext cx="480695" cy="504190"/>
            </a:xfrm>
            <a:prstGeom prst="rect">
              <a:avLst/>
            </a:prstGeom>
            <a:noFill/>
            <a:ln>
              <a:noFill/>
            </a:ln>
          </p:spPr>
        </p:pic>
        <p:grpSp>
          <p:nvGrpSpPr>
            <p:cNvPr id="395" name="Group 394"/>
            <p:cNvGrpSpPr>
              <a:grpSpLocks/>
            </p:cNvGrpSpPr>
            <p:nvPr/>
          </p:nvGrpSpPr>
          <p:grpSpPr bwMode="auto">
            <a:xfrm>
              <a:off x="1987550" y="0"/>
              <a:ext cx="379730" cy="368935"/>
              <a:chOff x="8960" y="13153"/>
              <a:chExt cx="598" cy="581"/>
            </a:xfrm>
          </p:grpSpPr>
          <p:sp>
            <p:nvSpPr>
              <p:cNvPr id="396" name="Freeform 395"/>
              <p:cNvSpPr>
                <a:spLocks/>
              </p:cNvSpPr>
              <p:nvPr/>
            </p:nvSpPr>
            <p:spPr bwMode="auto">
              <a:xfrm>
                <a:off x="8980" y="13166"/>
                <a:ext cx="514" cy="514"/>
              </a:xfrm>
              <a:custGeom>
                <a:avLst/>
                <a:gdLst>
                  <a:gd name="T0" fmla="+- 0 9100 8843"/>
                  <a:gd name="T1" fmla="*/ T0 w 514"/>
                  <a:gd name="T2" fmla="+- 0 162 162"/>
                  <a:gd name="T3" fmla="*/ 162 h 514"/>
                  <a:gd name="T4" fmla="+- 0 9032 8843"/>
                  <a:gd name="T5" fmla="*/ T4 w 514"/>
                  <a:gd name="T6" fmla="+- 0 172 162"/>
                  <a:gd name="T7" fmla="*/ 172 h 514"/>
                  <a:gd name="T8" fmla="+- 0 8970 8843"/>
                  <a:gd name="T9" fmla="*/ T8 w 514"/>
                  <a:gd name="T10" fmla="+- 0 197 162"/>
                  <a:gd name="T11" fmla="*/ 197 h 514"/>
                  <a:gd name="T12" fmla="+- 0 8918 8843"/>
                  <a:gd name="T13" fmla="*/ T12 w 514"/>
                  <a:gd name="T14" fmla="+- 0 238 162"/>
                  <a:gd name="T15" fmla="*/ 238 h 514"/>
                  <a:gd name="T16" fmla="+- 0 8878 8843"/>
                  <a:gd name="T17" fmla="*/ T16 w 514"/>
                  <a:gd name="T18" fmla="+- 0 290 162"/>
                  <a:gd name="T19" fmla="*/ 290 h 514"/>
                  <a:gd name="T20" fmla="+- 0 8852 8843"/>
                  <a:gd name="T21" fmla="*/ T20 w 514"/>
                  <a:gd name="T22" fmla="+- 0 351 162"/>
                  <a:gd name="T23" fmla="*/ 351 h 514"/>
                  <a:gd name="T24" fmla="+- 0 8843 8843"/>
                  <a:gd name="T25" fmla="*/ T24 w 514"/>
                  <a:gd name="T26" fmla="+- 0 419 162"/>
                  <a:gd name="T27" fmla="*/ 419 h 514"/>
                  <a:gd name="T28" fmla="+- 0 8852 8843"/>
                  <a:gd name="T29" fmla="*/ T28 w 514"/>
                  <a:gd name="T30" fmla="+- 0 487 162"/>
                  <a:gd name="T31" fmla="*/ 487 h 514"/>
                  <a:gd name="T32" fmla="+- 0 8878 8843"/>
                  <a:gd name="T33" fmla="*/ T32 w 514"/>
                  <a:gd name="T34" fmla="+- 0 549 162"/>
                  <a:gd name="T35" fmla="*/ 549 h 514"/>
                  <a:gd name="T36" fmla="+- 0 8918 8843"/>
                  <a:gd name="T37" fmla="*/ T36 w 514"/>
                  <a:gd name="T38" fmla="+- 0 601 162"/>
                  <a:gd name="T39" fmla="*/ 601 h 514"/>
                  <a:gd name="T40" fmla="+- 0 8970 8843"/>
                  <a:gd name="T41" fmla="*/ T40 w 514"/>
                  <a:gd name="T42" fmla="+- 0 641 162"/>
                  <a:gd name="T43" fmla="*/ 641 h 514"/>
                  <a:gd name="T44" fmla="+- 0 9032 8843"/>
                  <a:gd name="T45" fmla="*/ T44 w 514"/>
                  <a:gd name="T46" fmla="+- 0 667 162"/>
                  <a:gd name="T47" fmla="*/ 667 h 514"/>
                  <a:gd name="T48" fmla="+- 0 9100 8843"/>
                  <a:gd name="T49" fmla="*/ T48 w 514"/>
                  <a:gd name="T50" fmla="+- 0 676 162"/>
                  <a:gd name="T51" fmla="*/ 676 h 514"/>
                  <a:gd name="T52" fmla="+- 0 9168 8843"/>
                  <a:gd name="T53" fmla="*/ T52 w 514"/>
                  <a:gd name="T54" fmla="+- 0 667 162"/>
                  <a:gd name="T55" fmla="*/ 667 h 514"/>
                  <a:gd name="T56" fmla="+- 0 9229 8843"/>
                  <a:gd name="T57" fmla="*/ T56 w 514"/>
                  <a:gd name="T58" fmla="+- 0 641 162"/>
                  <a:gd name="T59" fmla="*/ 641 h 514"/>
                  <a:gd name="T60" fmla="+- 0 9281 8843"/>
                  <a:gd name="T61" fmla="*/ T60 w 514"/>
                  <a:gd name="T62" fmla="+- 0 601 162"/>
                  <a:gd name="T63" fmla="*/ 601 h 514"/>
                  <a:gd name="T64" fmla="+- 0 9322 8843"/>
                  <a:gd name="T65" fmla="*/ T64 w 514"/>
                  <a:gd name="T66" fmla="+- 0 549 162"/>
                  <a:gd name="T67" fmla="*/ 549 h 514"/>
                  <a:gd name="T68" fmla="+- 0 9348 8843"/>
                  <a:gd name="T69" fmla="*/ T68 w 514"/>
                  <a:gd name="T70" fmla="+- 0 487 162"/>
                  <a:gd name="T71" fmla="*/ 487 h 514"/>
                  <a:gd name="T72" fmla="+- 0 9357 8843"/>
                  <a:gd name="T73" fmla="*/ T72 w 514"/>
                  <a:gd name="T74" fmla="+- 0 419 162"/>
                  <a:gd name="T75" fmla="*/ 419 h 514"/>
                  <a:gd name="T76" fmla="+- 0 9348 8843"/>
                  <a:gd name="T77" fmla="*/ T76 w 514"/>
                  <a:gd name="T78" fmla="+- 0 351 162"/>
                  <a:gd name="T79" fmla="*/ 351 h 514"/>
                  <a:gd name="T80" fmla="+- 0 9322 8843"/>
                  <a:gd name="T81" fmla="*/ T80 w 514"/>
                  <a:gd name="T82" fmla="+- 0 290 162"/>
                  <a:gd name="T83" fmla="*/ 290 h 514"/>
                  <a:gd name="T84" fmla="+- 0 9281 8843"/>
                  <a:gd name="T85" fmla="*/ T84 w 514"/>
                  <a:gd name="T86" fmla="+- 0 238 162"/>
                  <a:gd name="T87" fmla="*/ 238 h 514"/>
                  <a:gd name="T88" fmla="+- 0 9229 8843"/>
                  <a:gd name="T89" fmla="*/ T88 w 514"/>
                  <a:gd name="T90" fmla="+- 0 197 162"/>
                  <a:gd name="T91" fmla="*/ 197 h 514"/>
                  <a:gd name="T92" fmla="+- 0 9168 8843"/>
                  <a:gd name="T93" fmla="*/ T92 w 514"/>
                  <a:gd name="T94" fmla="+- 0 172 162"/>
                  <a:gd name="T95" fmla="*/ 172 h 514"/>
                  <a:gd name="T96" fmla="+- 0 9100 8843"/>
                  <a:gd name="T97" fmla="*/ T96 w 514"/>
                  <a:gd name="T98" fmla="+- 0 162 162"/>
                  <a:gd name="T99" fmla="*/ 162 h 5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4" h="514">
                    <a:moveTo>
                      <a:pt x="257" y="0"/>
                    </a:moveTo>
                    <a:lnTo>
                      <a:pt x="189" y="10"/>
                    </a:lnTo>
                    <a:lnTo>
                      <a:pt x="127" y="35"/>
                    </a:lnTo>
                    <a:lnTo>
                      <a:pt x="75" y="76"/>
                    </a:lnTo>
                    <a:lnTo>
                      <a:pt x="35" y="128"/>
                    </a:lnTo>
                    <a:lnTo>
                      <a:pt x="9" y="189"/>
                    </a:lnTo>
                    <a:lnTo>
                      <a:pt x="0" y="257"/>
                    </a:lnTo>
                    <a:lnTo>
                      <a:pt x="9" y="325"/>
                    </a:lnTo>
                    <a:lnTo>
                      <a:pt x="35" y="387"/>
                    </a:lnTo>
                    <a:lnTo>
                      <a:pt x="75" y="439"/>
                    </a:lnTo>
                    <a:lnTo>
                      <a:pt x="127" y="479"/>
                    </a:lnTo>
                    <a:lnTo>
                      <a:pt x="189" y="505"/>
                    </a:lnTo>
                    <a:lnTo>
                      <a:pt x="257" y="514"/>
                    </a:lnTo>
                    <a:lnTo>
                      <a:pt x="325" y="505"/>
                    </a:lnTo>
                    <a:lnTo>
                      <a:pt x="386" y="479"/>
                    </a:lnTo>
                    <a:lnTo>
                      <a:pt x="438" y="439"/>
                    </a:lnTo>
                    <a:lnTo>
                      <a:pt x="479" y="387"/>
                    </a:lnTo>
                    <a:lnTo>
                      <a:pt x="505" y="325"/>
                    </a:lnTo>
                    <a:lnTo>
                      <a:pt x="514" y="257"/>
                    </a:lnTo>
                    <a:lnTo>
                      <a:pt x="505" y="189"/>
                    </a:lnTo>
                    <a:lnTo>
                      <a:pt x="479" y="128"/>
                    </a:lnTo>
                    <a:lnTo>
                      <a:pt x="438" y="76"/>
                    </a:lnTo>
                    <a:lnTo>
                      <a:pt x="386" y="35"/>
                    </a:lnTo>
                    <a:lnTo>
                      <a:pt x="325" y="10"/>
                    </a:lnTo>
                    <a:lnTo>
                      <a:pt x="257" y="0"/>
                    </a:lnTo>
                    <a:close/>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7" name="Text Box 170"/>
              <p:cNvSpPr txBox="1">
                <a:spLocks noChangeArrowheads="1"/>
              </p:cNvSpPr>
              <p:nvPr/>
            </p:nvSpPr>
            <p:spPr bwMode="auto">
              <a:xfrm>
                <a:off x="8960" y="13153"/>
                <a:ext cx="598"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5560">
                  <a:spcBef>
                    <a:spcPts val="785"/>
                  </a:spcBef>
                  <a:spcAft>
                    <a:spcPts val="0"/>
                  </a:spcAft>
                </a:pPr>
                <a:r>
                  <a:rPr lang="fr-FR" sz="900" b="1">
                    <a:solidFill>
                      <a:srgbClr val="FFFFFF"/>
                    </a:solidFill>
                    <a:latin typeface="EC Square Sans Pro" panose="020B0506040000020004" pitchFamily="34" charset="0"/>
                    <a:ea typeface="EC Square Sans Pro" panose="020B0506040000020004" pitchFamily="34" charset="0"/>
                    <a:cs typeface="EC Square Sans Pro" panose="020B0506040000020004" pitchFamily="34" charset="0"/>
                  </a:rPr>
                  <a:t>14 %</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a:p>
                <a:pPr>
                  <a:spcAft>
                    <a:spcPts val="0"/>
                  </a:spcAft>
                </a:pPr>
                <a:r>
                  <a:rPr lang="fr-FR" sz="1100">
                    <a:latin typeface="EC Square Sans Pro" panose="020B0506040000020004" pitchFamily="34" charset="0"/>
                    <a:ea typeface="EC Square Sans Pro" panose="020B0506040000020004" pitchFamily="34" charset="0"/>
                    <a:cs typeface="EC Square Sans Pro" panose="020B0506040000020004" pitchFamily="34" charset="0"/>
                  </a:rPr>
                  <a:t> </a:t>
                </a:r>
                <a:endParaRPr lang="en-GB" sz="1100">
                  <a:latin typeface="EC Square Sans Pro" panose="020B0506040000020004" pitchFamily="34" charset="0"/>
                  <a:ea typeface="EC Square Sans Pro" panose="020B0506040000020004" pitchFamily="34" charset="0"/>
                  <a:cs typeface="EC Square Sans Pro" panose="020B0506040000020004" pitchFamily="34" charset="0"/>
                </a:endParaRPr>
              </a:p>
            </p:txBody>
          </p:sp>
        </p:grpSp>
      </p:grpSp>
      <p:sp>
        <p:nvSpPr>
          <p:cNvPr id="429" name="Rectangle 428"/>
          <p:cNvSpPr/>
          <p:nvPr/>
        </p:nvSpPr>
        <p:spPr>
          <a:xfrm>
            <a:off x="2631500" y="1516396"/>
            <a:ext cx="9067771" cy="830997"/>
          </a:xfrm>
          <a:prstGeom prst="rect">
            <a:avLst/>
          </a:prstGeom>
        </p:spPr>
        <p:txBody>
          <a:bodyPr wrap="square">
            <a:spAutoFit/>
          </a:bodyPr>
          <a:lstStyle/>
          <a:p>
            <a:r>
              <a:rPr lang="it-IT" sz="4800" b="1" dirty="0" smtClean="0">
                <a:latin typeface="+mj-lt"/>
                <a:ea typeface="EC Square Sans Pro" panose="020B0506040000020004" pitchFamily="34" charset="0"/>
                <a:cs typeface="EC Square Sans Pro" panose="020B0506040000020004" pitchFamily="34" charset="0"/>
              </a:rPr>
              <a:t>Prodotti industriali</a:t>
            </a:r>
            <a:endParaRPr lang="fr-FR" sz="4800" dirty="0">
              <a:latin typeface="+mj-lt"/>
              <a:ea typeface="EC Square Sans Pro" panose="020B0506040000020004" pitchFamily="34" charset="0"/>
              <a:cs typeface="EC Square Sans Pro" panose="020B0506040000020004" pitchFamily="34" charset="0"/>
            </a:endParaRPr>
          </a:p>
        </p:txBody>
      </p:sp>
      <p:pic>
        <p:nvPicPr>
          <p:cNvPr id="430" name="Picture 429"/>
          <p:cNvPicPr>
            <a:picLocks noChangeAspect="1"/>
          </p:cNvPicPr>
          <p:nvPr/>
        </p:nvPicPr>
        <p:blipFill>
          <a:blip r:embed="rId5"/>
          <a:stretch>
            <a:fillRect/>
          </a:stretch>
        </p:blipFill>
        <p:spPr>
          <a:xfrm>
            <a:off x="4578350" y="3260695"/>
            <a:ext cx="7193492" cy="126830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48" y="1402781"/>
            <a:ext cx="1182109" cy="1070050"/>
          </a:xfrm>
          <a:prstGeom prst="rect">
            <a:avLst/>
          </a:prstGeom>
        </p:spPr>
      </p:pic>
      <p:sp>
        <p:nvSpPr>
          <p:cNvPr id="27" name="Content Placeholder 2"/>
          <p:cNvSpPr>
            <a:spLocks noGrp="1"/>
          </p:cNvSpPr>
          <p:nvPr>
            <p:ph idx="1"/>
          </p:nvPr>
        </p:nvSpPr>
        <p:spPr>
          <a:xfrm>
            <a:off x="187941" y="314131"/>
            <a:ext cx="5134354" cy="490481"/>
          </a:xfrm>
        </p:spPr>
        <p:txBody>
          <a:bodyPr/>
          <a:lstStyle/>
          <a:p>
            <a:pPr marL="0" indent="0">
              <a:buNone/>
            </a:pPr>
            <a:endParaRPr lang="en-US" altLang="en-US" b="1" dirty="0">
              <a:solidFill>
                <a:schemeClr val="bg1"/>
              </a:solidFill>
              <a:latin typeface="EC Square Sans Pro Medium" panose="020B0500000000020004" pitchFamily="34" charset="0"/>
            </a:endParaRPr>
          </a:p>
        </p:txBody>
      </p:sp>
      <p:sp>
        <p:nvSpPr>
          <p:cNvPr id="6" name="Rectangle 5"/>
          <p:cNvSpPr/>
          <p:nvPr/>
        </p:nvSpPr>
        <p:spPr>
          <a:xfrm>
            <a:off x="336294" y="2642392"/>
            <a:ext cx="4823350" cy="1040285"/>
          </a:xfrm>
          <a:prstGeom prst="rect">
            <a:avLst/>
          </a:prstGeom>
        </p:spPr>
        <p:txBody>
          <a:bodyPr wrap="square">
            <a:spAutoFit/>
          </a:bodyPr>
          <a:lstStyle/>
          <a:p>
            <a:pPr marL="450850" lvl="0" indent="-450850" eaLnBrk="0" hangingPunct="0">
              <a:spcBef>
                <a:spcPct val="20000"/>
              </a:spcBef>
              <a:buClr>
                <a:srgbClr val="0F5494"/>
              </a:buClr>
              <a:buFont typeface="Arial" pitchFamily="34" charset="0"/>
              <a:buAutoNum type="arabicPeriod"/>
            </a:pPr>
            <a:endParaRPr lang="en-US" altLang="en-US" sz="2800" kern="0" dirty="0">
              <a:solidFill>
                <a:srgbClr val="002060"/>
              </a:solidFill>
              <a:latin typeface="EC Square Sans Pro Medium" panose="020B0500000000020004" pitchFamily="34" charset="0"/>
            </a:endParaRPr>
          </a:p>
          <a:p>
            <a:pPr marL="450850" lvl="0" indent="-450850" eaLnBrk="0" hangingPunct="0">
              <a:spcBef>
                <a:spcPct val="20000"/>
              </a:spcBef>
              <a:buClr>
                <a:srgbClr val="0F5494"/>
              </a:buClr>
              <a:buFont typeface="Arial" pitchFamily="34" charset="0"/>
              <a:buAutoNum type="arabicPeriod"/>
            </a:pPr>
            <a:endParaRPr lang="en-US" altLang="en-US" sz="2800" kern="0" dirty="0">
              <a:solidFill>
                <a:srgbClr val="002060"/>
              </a:solidFill>
              <a:latin typeface="EC Square Sans Pro Medium" panose="020B0500000000020004" pitchFamily="34" charset="0"/>
            </a:endParaRPr>
          </a:p>
        </p:txBody>
      </p:sp>
      <p:graphicFrame>
        <p:nvGraphicFramePr>
          <p:cNvPr id="8" name="Diagram 7"/>
          <p:cNvGraphicFramePr/>
          <p:nvPr>
            <p:extLst>
              <p:ext uri="{D42A27DB-BD31-4B8C-83A1-F6EECF244321}">
                <p14:modId xmlns:p14="http://schemas.microsoft.com/office/powerpoint/2010/main" val="4152065329"/>
              </p:ext>
            </p:extLst>
          </p:nvPr>
        </p:nvGraphicFramePr>
        <p:xfrm>
          <a:off x="307150" y="2811669"/>
          <a:ext cx="9480929" cy="3539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677465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7C91D6C-DFF8-4DE6-B44E-2D7F4FE8C688}" type="slidenum">
              <a:rPr lang="en-GB" smtClean="0">
                <a:solidFill>
                  <a:srgbClr val="000000"/>
                </a:solidFill>
              </a:rPr>
              <a:pPr>
                <a:defRPr/>
              </a:pPr>
              <a:t>17</a:t>
            </a:fld>
            <a:endParaRPr lang="en-GB">
              <a:solidFill>
                <a:srgbClr val="000000"/>
              </a:solidFill>
            </a:endParaRPr>
          </a:p>
        </p:txBody>
      </p:sp>
      <p:sp>
        <p:nvSpPr>
          <p:cNvPr id="6" name="Content Placeholder 5"/>
          <p:cNvSpPr>
            <a:spLocks noGrp="1"/>
          </p:cNvSpPr>
          <p:nvPr>
            <p:ph idx="1"/>
          </p:nvPr>
        </p:nvSpPr>
        <p:spPr>
          <a:xfrm>
            <a:off x="1617071" y="1341696"/>
            <a:ext cx="10441159" cy="830997"/>
          </a:xfrm>
          <a:prstGeom prst="rect">
            <a:avLst/>
          </a:prstGeom>
        </p:spPr>
        <p:txBody>
          <a:bodyPr wrap="square">
            <a:spAutoFit/>
          </a:bodyPr>
          <a:lstStyle/>
          <a:p>
            <a:pPr marL="0" indent="0" algn="ctr">
              <a:buNone/>
            </a:pPr>
            <a:r>
              <a:rPr lang="fr-FR" sz="4800" b="1" kern="1200" dirty="0" err="1" smtClean="0">
                <a:ea typeface="EC Square Sans Pro" panose="020B0506040000020004" pitchFamily="34" charset="0"/>
                <a:cs typeface="EC Square Sans Pro" panose="020B0506040000020004" pitchFamily="34" charset="0"/>
              </a:rPr>
              <a:t>Prodotti</a:t>
            </a:r>
            <a:r>
              <a:rPr lang="fr-FR" sz="4800" b="1" kern="1200" dirty="0" smtClean="0">
                <a:ea typeface="EC Square Sans Pro" panose="020B0506040000020004" pitchFamily="34" charset="0"/>
                <a:cs typeface="EC Square Sans Pro" panose="020B0506040000020004" pitchFamily="34" charset="0"/>
              </a:rPr>
              <a:t> </a:t>
            </a:r>
            <a:r>
              <a:rPr lang="fr-FR" sz="4800" b="1" kern="1200" dirty="0" err="1" smtClean="0">
                <a:ea typeface="EC Square Sans Pro" panose="020B0506040000020004" pitchFamily="34" charset="0"/>
                <a:cs typeface="EC Square Sans Pro" panose="020B0506040000020004" pitchFamily="34" charset="0"/>
              </a:rPr>
              <a:t>agro-industriali</a:t>
            </a:r>
            <a:r>
              <a:rPr lang="fr-FR" sz="4800" b="1" kern="1200" dirty="0" smtClean="0">
                <a:ea typeface="EC Square Sans Pro" panose="020B0506040000020004" pitchFamily="34" charset="0"/>
                <a:cs typeface="EC Square Sans Pro" panose="020B0506040000020004" pitchFamily="34" charset="0"/>
              </a:rPr>
              <a:t> </a:t>
            </a:r>
          </a:p>
        </p:txBody>
      </p:sp>
      <p:sp>
        <p:nvSpPr>
          <p:cNvPr id="3" name="Rectangle 2"/>
          <p:cNvSpPr/>
          <p:nvPr/>
        </p:nvSpPr>
        <p:spPr>
          <a:xfrm>
            <a:off x="1194304" y="3097486"/>
            <a:ext cx="5574681" cy="830997"/>
          </a:xfrm>
          <a:prstGeom prst="rect">
            <a:avLst/>
          </a:prstGeom>
        </p:spPr>
        <p:txBody>
          <a:bodyPr wrap="square">
            <a:spAutoFit/>
          </a:bodyPr>
          <a:lstStyle/>
          <a:p>
            <a:r>
              <a:rPr lang="en-US" sz="2400" dirty="0" err="1" smtClean="0">
                <a:latin typeface="EC Square Sans Pro Medium" panose="020B0500000000020004" pitchFamily="34" charset="0"/>
              </a:rPr>
              <a:t>Abbattimento</a:t>
            </a:r>
            <a:r>
              <a:rPr lang="en-US" sz="2400" dirty="0" smtClean="0">
                <a:latin typeface="EC Square Sans Pro Medium" panose="020B0500000000020004" pitchFamily="34" charset="0"/>
              </a:rPr>
              <a:t> </a:t>
            </a:r>
            <a:r>
              <a:rPr lang="en-US" sz="2400" dirty="0" err="1" smtClean="0">
                <a:latin typeface="EC Square Sans Pro Medium" panose="020B0500000000020004" pitchFamily="34" charset="0"/>
              </a:rPr>
              <a:t>dei</a:t>
            </a:r>
            <a:r>
              <a:rPr lang="en-US" sz="2400" dirty="0" smtClean="0">
                <a:latin typeface="EC Square Sans Pro Medium" panose="020B0500000000020004" pitchFamily="34" charset="0"/>
              </a:rPr>
              <a:t> </a:t>
            </a:r>
            <a:r>
              <a:rPr lang="en-US" sz="2400" dirty="0" err="1" smtClean="0">
                <a:latin typeface="EC Square Sans Pro Medium" panose="020B0500000000020004" pitchFamily="34" charset="0"/>
              </a:rPr>
              <a:t>dazi</a:t>
            </a:r>
            <a:r>
              <a:rPr lang="en-US" sz="2400" dirty="0" smtClean="0">
                <a:latin typeface="EC Square Sans Pro Medium" panose="020B0500000000020004" pitchFamily="34" charset="0"/>
              </a:rPr>
              <a:t> per </a:t>
            </a:r>
            <a:r>
              <a:rPr lang="en-US" sz="2400" dirty="0" err="1" smtClean="0">
                <a:latin typeface="EC Square Sans Pro Medium" panose="020B0500000000020004" pitchFamily="34" charset="0"/>
              </a:rPr>
              <a:t>l’</a:t>
            </a:r>
            <a:r>
              <a:rPr lang="en-US" sz="2400" b="1" dirty="0" err="1" smtClean="0">
                <a:latin typeface="EC Square Sans Pro Medium" panose="020B0500000000020004" pitchFamily="34" charset="0"/>
              </a:rPr>
              <a:t>export</a:t>
            </a:r>
            <a:r>
              <a:rPr lang="en-US" sz="2400" dirty="0" smtClean="0">
                <a:latin typeface="EC Square Sans Pro Medium" panose="020B0500000000020004" pitchFamily="34" charset="0"/>
              </a:rPr>
              <a:t> di </a:t>
            </a:r>
            <a:r>
              <a:rPr lang="en-US" sz="2400" dirty="0" err="1" smtClean="0">
                <a:latin typeface="EC Square Sans Pro Medium" panose="020B0500000000020004" pitchFamily="34" charset="0"/>
              </a:rPr>
              <a:t>prodotti</a:t>
            </a:r>
            <a:r>
              <a:rPr lang="en-US" sz="2400" dirty="0" smtClean="0">
                <a:latin typeface="EC Square Sans Pro Medium" panose="020B0500000000020004" pitchFamily="34" charset="0"/>
              </a:rPr>
              <a:t> IT ad alto </a:t>
            </a:r>
            <a:r>
              <a:rPr lang="en-US" sz="2400" dirty="0" err="1" smtClean="0">
                <a:latin typeface="EC Square Sans Pro Medium" panose="020B0500000000020004" pitchFamily="34" charset="0"/>
              </a:rPr>
              <a:t>potenziale</a:t>
            </a:r>
            <a:r>
              <a:rPr lang="en-US" sz="2400" dirty="0" smtClean="0">
                <a:latin typeface="EC Square Sans Pro Medium" panose="020B0500000000020004" pitchFamily="34" charset="0"/>
              </a:rPr>
              <a:t> </a:t>
            </a:r>
            <a:endParaRPr lang="en-US" sz="2400" dirty="0">
              <a:latin typeface="EC Square Sans Pro Medium" panose="020B05000000000200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787464771"/>
              </p:ext>
            </p:extLst>
          </p:nvPr>
        </p:nvGraphicFramePr>
        <p:xfrm>
          <a:off x="6909752" y="2869047"/>
          <a:ext cx="4655820" cy="1076960"/>
        </p:xfrm>
        <a:graphic>
          <a:graphicData uri="http://schemas.openxmlformats.org/drawingml/2006/table">
            <a:tbl>
              <a:tblPr firstRow="1" firstCol="1" bandRow="1"/>
              <a:tblGrid>
                <a:gridCol w="1225550">
                  <a:extLst>
                    <a:ext uri="{9D8B030D-6E8A-4147-A177-3AD203B41FA5}">
                      <a16:colId xmlns:a16="http://schemas.microsoft.com/office/drawing/2014/main" val="2003660800"/>
                    </a:ext>
                  </a:extLst>
                </a:gridCol>
                <a:gridCol w="1183640">
                  <a:extLst>
                    <a:ext uri="{9D8B030D-6E8A-4147-A177-3AD203B41FA5}">
                      <a16:colId xmlns:a16="http://schemas.microsoft.com/office/drawing/2014/main" val="2866642410"/>
                    </a:ext>
                  </a:extLst>
                </a:gridCol>
                <a:gridCol w="1170305">
                  <a:extLst>
                    <a:ext uri="{9D8B030D-6E8A-4147-A177-3AD203B41FA5}">
                      <a16:colId xmlns:a16="http://schemas.microsoft.com/office/drawing/2014/main" val="3122113127"/>
                    </a:ext>
                  </a:extLst>
                </a:gridCol>
                <a:gridCol w="1076325">
                  <a:extLst>
                    <a:ext uri="{9D8B030D-6E8A-4147-A177-3AD203B41FA5}">
                      <a16:colId xmlns:a16="http://schemas.microsoft.com/office/drawing/2014/main" val="4132429146"/>
                    </a:ext>
                  </a:extLst>
                </a:gridCol>
              </a:tblGrid>
              <a:tr h="0">
                <a:tc gridSpan="4">
                  <a:txBody>
                    <a:bodyPr/>
                    <a:lstStyle/>
                    <a:p>
                      <a:pPr algn="l">
                        <a:lnSpc>
                          <a:spcPct val="115000"/>
                        </a:lnSpc>
                        <a:spcAft>
                          <a:spcPts val="600"/>
                        </a:spcAft>
                      </a:pPr>
                      <a:endParaRPr lang="en-GB" sz="100" dirty="0">
                        <a:effectLst/>
                        <a:latin typeface="EC Square Sans Pro Medium" panose="020B05000000000200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chemeClr val="accent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8570859"/>
                  </a:ext>
                </a:extLst>
              </a:tr>
              <a:tr h="1012504">
                <a:tc>
                  <a:txBody>
                    <a:bodyPr/>
                    <a:lstStyle/>
                    <a:p>
                      <a:pPr algn="ctr">
                        <a:lnSpc>
                          <a:spcPct val="115000"/>
                        </a:lnSpc>
                        <a:spcAft>
                          <a:spcPts val="0"/>
                        </a:spcAft>
                      </a:pPr>
                      <a:endParaRPr lang="en-GB" sz="2000" kern="1200" dirty="0" smtClean="0">
                        <a:solidFill>
                          <a:srgbClr val="002060"/>
                        </a:solidFill>
                        <a:latin typeface="EC Square Sans Pro Medium" panose="020B0500000000020004" pitchFamily="34" charset="0"/>
                        <a:ea typeface="+mn-ea"/>
                        <a:cs typeface="+mn-cs"/>
                      </a:endParaRPr>
                    </a:p>
                    <a:p>
                      <a:pPr algn="ctr">
                        <a:lnSpc>
                          <a:spcPct val="115000"/>
                        </a:lnSpc>
                        <a:spcAft>
                          <a:spcPts val="0"/>
                        </a:spcAft>
                      </a:pPr>
                      <a:endParaRPr lang="en-GB" sz="2000" kern="1200" dirty="0" smtClean="0">
                        <a:solidFill>
                          <a:srgbClr val="002060"/>
                        </a:solidFill>
                        <a:latin typeface="EC Square Sans Pro Medium" panose="020B0500000000020004" pitchFamily="34" charset="0"/>
                        <a:ea typeface="+mn-ea"/>
                        <a:cs typeface="+mn-cs"/>
                      </a:endParaRPr>
                    </a:p>
                    <a:p>
                      <a:pPr algn="ctr">
                        <a:lnSpc>
                          <a:spcPct val="115000"/>
                        </a:lnSpc>
                        <a:spcAft>
                          <a:spcPts val="0"/>
                        </a:spcAft>
                      </a:pPr>
                      <a:r>
                        <a:rPr lang="en-GB" sz="2000" kern="1200" dirty="0" smtClean="0">
                          <a:solidFill>
                            <a:srgbClr val="002060"/>
                          </a:solidFill>
                          <a:latin typeface="EC Square Sans Pro Medium" panose="020B0500000000020004" pitchFamily="34" charset="0"/>
                          <a:ea typeface="+mn-ea"/>
                          <a:cs typeface="+mn-cs"/>
                        </a:rPr>
                        <a:t>28</a:t>
                      </a:r>
                      <a:r>
                        <a:rPr lang="en-GB" sz="2000" kern="1200" dirty="0">
                          <a:solidFill>
                            <a:srgbClr val="002060"/>
                          </a:solidFill>
                          <a:latin typeface="EC Square Sans Pro Medium" panose="020B0500000000020004" pitchFamily="34" charset="0"/>
                          <a:ea typeface="+mn-ea"/>
                          <a:cs typeface="+mn-cs"/>
                        </a:rPr>
                        <a:t>%</a:t>
                      </a:r>
                    </a:p>
                  </a:txBody>
                  <a:tcPr marL="68580" marR="68580" marT="0" marB="0" anchor="ctr">
                    <a:lnL>
                      <a:noFill/>
                    </a:lnL>
                    <a:lnR>
                      <a:noFill/>
                    </a:lnR>
                    <a:lnT>
                      <a:noFill/>
                    </a:lnT>
                    <a:lnB>
                      <a:noFill/>
                    </a:lnB>
                    <a:solidFill>
                      <a:schemeClr val="accent2">
                        <a:lumMod val="60000"/>
                        <a:lumOff val="40000"/>
                      </a:schemeClr>
                    </a:solidFill>
                  </a:tcPr>
                </a:tc>
                <a:tc>
                  <a:txBody>
                    <a:bodyPr/>
                    <a:lstStyle/>
                    <a:p>
                      <a:pPr algn="ctr">
                        <a:lnSpc>
                          <a:spcPct val="115000"/>
                        </a:lnSpc>
                        <a:spcAft>
                          <a:spcPts val="0"/>
                        </a:spcAft>
                      </a:pPr>
                      <a:endParaRPr lang="en-GB" sz="2000" kern="1200" dirty="0">
                        <a:solidFill>
                          <a:srgbClr val="002060"/>
                        </a:solidFill>
                        <a:latin typeface="EC Square Sans Pro Medium" panose="020B0500000000020004" pitchFamily="34" charset="0"/>
                        <a:ea typeface="+mn-ea"/>
                        <a:cs typeface="+mn-cs"/>
                      </a:endParaRPr>
                    </a:p>
                    <a:p>
                      <a:pPr algn="ctr">
                        <a:lnSpc>
                          <a:spcPct val="115000"/>
                        </a:lnSpc>
                        <a:spcAft>
                          <a:spcPts val="0"/>
                        </a:spcAft>
                      </a:pPr>
                      <a:endParaRPr lang="en-GB" sz="2000" kern="1200" dirty="0" smtClean="0">
                        <a:solidFill>
                          <a:srgbClr val="002060"/>
                        </a:solidFill>
                        <a:latin typeface="EC Square Sans Pro Medium" panose="020B0500000000020004" pitchFamily="34" charset="0"/>
                        <a:ea typeface="+mn-ea"/>
                        <a:cs typeface="+mn-cs"/>
                      </a:endParaRPr>
                    </a:p>
                    <a:p>
                      <a:pPr algn="ctr">
                        <a:lnSpc>
                          <a:spcPct val="115000"/>
                        </a:lnSpc>
                        <a:spcAft>
                          <a:spcPts val="0"/>
                        </a:spcAft>
                      </a:pPr>
                      <a:r>
                        <a:rPr lang="en-GB" sz="2000" kern="1200" dirty="0" smtClean="0">
                          <a:solidFill>
                            <a:srgbClr val="002060"/>
                          </a:solidFill>
                          <a:latin typeface="EC Square Sans Pro Medium" panose="020B0500000000020004" pitchFamily="34" charset="0"/>
                          <a:ea typeface="+mn-ea"/>
                          <a:cs typeface="+mn-cs"/>
                        </a:rPr>
                        <a:t>20</a:t>
                      </a:r>
                      <a:r>
                        <a:rPr lang="en-GB" sz="2000" kern="1200" dirty="0">
                          <a:solidFill>
                            <a:srgbClr val="002060"/>
                          </a:solidFill>
                          <a:latin typeface="EC Square Sans Pro Medium" panose="020B0500000000020004" pitchFamily="34" charset="0"/>
                          <a:ea typeface="+mn-ea"/>
                          <a:cs typeface="+mn-cs"/>
                        </a:rPr>
                        <a:t>%</a:t>
                      </a:r>
                    </a:p>
                  </a:txBody>
                  <a:tcPr marL="68580" marR="68580" marT="0" marB="0" anchor="ctr">
                    <a:lnL>
                      <a:noFill/>
                    </a:lnL>
                    <a:lnR>
                      <a:noFill/>
                    </a:lnR>
                    <a:lnT>
                      <a:noFill/>
                    </a:lnT>
                    <a:lnB>
                      <a:noFill/>
                    </a:lnB>
                    <a:solidFill>
                      <a:schemeClr val="accent2">
                        <a:lumMod val="60000"/>
                        <a:lumOff val="40000"/>
                      </a:schemeClr>
                    </a:solidFill>
                  </a:tcPr>
                </a:tc>
                <a:tc>
                  <a:txBody>
                    <a:bodyPr/>
                    <a:lstStyle/>
                    <a:p>
                      <a:pPr algn="ctr">
                        <a:spcAft>
                          <a:spcPts val="0"/>
                        </a:spcAft>
                      </a:pPr>
                      <a:endParaRPr lang="en-GB" sz="2000" kern="1200" dirty="0" smtClean="0">
                        <a:solidFill>
                          <a:srgbClr val="002060"/>
                        </a:solidFill>
                        <a:latin typeface="EC Square Sans Pro Medium" panose="020B0500000000020004" pitchFamily="34" charset="0"/>
                        <a:ea typeface="+mn-ea"/>
                        <a:cs typeface="+mn-cs"/>
                      </a:endParaRPr>
                    </a:p>
                    <a:p>
                      <a:pPr algn="ctr">
                        <a:spcAft>
                          <a:spcPts val="0"/>
                        </a:spcAft>
                      </a:pPr>
                      <a:endParaRPr lang="en-GB" sz="2000" kern="1200" dirty="0">
                        <a:solidFill>
                          <a:srgbClr val="002060"/>
                        </a:solidFill>
                        <a:latin typeface="EC Square Sans Pro Medium" panose="020B0500000000020004" pitchFamily="34" charset="0"/>
                        <a:ea typeface="+mn-ea"/>
                        <a:cs typeface="+mn-cs"/>
                      </a:endParaRPr>
                    </a:p>
                    <a:p>
                      <a:pPr algn="ctr">
                        <a:spcAft>
                          <a:spcPts val="0"/>
                        </a:spcAft>
                      </a:pPr>
                      <a:r>
                        <a:rPr lang="en-GB" sz="1400" kern="1200" dirty="0" err="1" smtClean="0">
                          <a:solidFill>
                            <a:srgbClr val="002060"/>
                          </a:solidFill>
                          <a:latin typeface="EC Square Sans Pro Medium" panose="020B0500000000020004" pitchFamily="34" charset="0"/>
                          <a:ea typeface="+mn-ea"/>
                          <a:cs typeface="+mn-cs"/>
                        </a:rPr>
                        <a:t>Fino</a:t>
                      </a:r>
                      <a:r>
                        <a:rPr lang="en-GB" sz="1400" kern="1200" dirty="0" smtClean="0">
                          <a:solidFill>
                            <a:srgbClr val="002060"/>
                          </a:solidFill>
                          <a:latin typeface="EC Square Sans Pro Medium" panose="020B0500000000020004" pitchFamily="34" charset="0"/>
                          <a:ea typeface="+mn-ea"/>
                          <a:cs typeface="+mn-cs"/>
                        </a:rPr>
                        <a:t> a </a:t>
                      </a:r>
                      <a:r>
                        <a:rPr lang="en-GB" sz="2000" kern="1200" dirty="0">
                          <a:solidFill>
                            <a:srgbClr val="002060"/>
                          </a:solidFill>
                          <a:latin typeface="EC Square Sans Pro Medium" panose="020B0500000000020004" pitchFamily="34" charset="0"/>
                          <a:ea typeface="+mn-ea"/>
                          <a:cs typeface="+mn-cs"/>
                        </a:rPr>
                        <a:t>35%</a:t>
                      </a:r>
                    </a:p>
                  </a:txBody>
                  <a:tcPr marL="68580" marR="68580" marT="0" marB="0" anchor="ctr">
                    <a:lnL>
                      <a:noFill/>
                    </a:lnL>
                    <a:lnR>
                      <a:noFill/>
                    </a:lnR>
                    <a:lnT>
                      <a:noFill/>
                    </a:lnT>
                    <a:lnB>
                      <a:noFill/>
                    </a:lnB>
                    <a:solidFill>
                      <a:schemeClr val="accent2">
                        <a:lumMod val="60000"/>
                        <a:lumOff val="40000"/>
                      </a:schemeClr>
                    </a:solidFill>
                  </a:tcPr>
                </a:tc>
                <a:tc>
                  <a:txBody>
                    <a:bodyPr/>
                    <a:lstStyle/>
                    <a:p>
                      <a:pPr algn="ctr">
                        <a:lnSpc>
                          <a:spcPct val="115000"/>
                        </a:lnSpc>
                        <a:spcAft>
                          <a:spcPts val="0"/>
                        </a:spcAft>
                      </a:pPr>
                      <a:endParaRPr lang="en-GB" sz="2000" kern="1200" dirty="0">
                        <a:solidFill>
                          <a:srgbClr val="002060"/>
                        </a:solidFill>
                        <a:latin typeface="EC Square Sans Pro Medium" panose="020B0500000000020004" pitchFamily="34" charset="0"/>
                        <a:ea typeface="+mn-ea"/>
                        <a:cs typeface="+mn-cs"/>
                      </a:endParaRPr>
                    </a:p>
                    <a:p>
                      <a:pPr algn="ctr">
                        <a:lnSpc>
                          <a:spcPct val="115000"/>
                        </a:lnSpc>
                        <a:spcAft>
                          <a:spcPts val="0"/>
                        </a:spcAft>
                      </a:pPr>
                      <a:endParaRPr lang="en-GB" sz="2000" kern="1200" dirty="0" smtClean="0">
                        <a:solidFill>
                          <a:srgbClr val="002060"/>
                        </a:solidFill>
                        <a:latin typeface="EC Square Sans Pro Medium" panose="020B0500000000020004" pitchFamily="34" charset="0"/>
                        <a:ea typeface="+mn-ea"/>
                        <a:cs typeface="+mn-cs"/>
                      </a:endParaRPr>
                    </a:p>
                    <a:p>
                      <a:pPr algn="ctr">
                        <a:lnSpc>
                          <a:spcPct val="115000"/>
                        </a:lnSpc>
                        <a:spcAft>
                          <a:spcPts val="0"/>
                        </a:spcAft>
                      </a:pPr>
                      <a:r>
                        <a:rPr lang="en-GB" sz="2000" kern="1200" dirty="0" smtClean="0">
                          <a:solidFill>
                            <a:srgbClr val="002060"/>
                          </a:solidFill>
                          <a:latin typeface="EC Square Sans Pro Medium" panose="020B0500000000020004" pitchFamily="34" charset="0"/>
                          <a:ea typeface="+mn-ea"/>
                          <a:cs typeface="+mn-cs"/>
                        </a:rPr>
                        <a:t>27</a:t>
                      </a:r>
                      <a:r>
                        <a:rPr lang="en-GB" sz="2000" kern="1200" dirty="0">
                          <a:solidFill>
                            <a:srgbClr val="002060"/>
                          </a:solidFill>
                          <a:latin typeface="EC Square Sans Pro Medium" panose="020B0500000000020004" pitchFamily="34" charset="0"/>
                          <a:ea typeface="+mn-ea"/>
                          <a:cs typeface="+mn-cs"/>
                        </a:rPr>
                        <a:t>%</a:t>
                      </a:r>
                    </a:p>
                  </a:txBody>
                  <a:tcPr marL="68580" marR="68580" marT="0" marB="0" anchor="ctr">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718341556"/>
                  </a:ext>
                </a:extLst>
              </a:tr>
            </a:tbl>
          </a:graphicData>
        </a:graphic>
      </p:graphicFrame>
      <p:pic>
        <p:nvPicPr>
          <p:cNvPr id="1036" name="Picture 9" descr="1dairy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7615" y="2931083"/>
            <a:ext cx="628541" cy="62854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0" descr="2choc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6780" y="2918152"/>
            <a:ext cx="628541" cy="6285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4win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1337" y="2918152"/>
            <a:ext cx="579564" cy="5795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3spirits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4166" y="2931082"/>
            <a:ext cx="628541" cy="6285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375024" y="5622274"/>
            <a:ext cx="8784976" cy="830997"/>
          </a:xfrm>
          <a:prstGeom prst="rect">
            <a:avLst/>
          </a:prstGeom>
        </p:spPr>
        <p:txBody>
          <a:bodyPr wrap="square">
            <a:spAutoFit/>
          </a:bodyPr>
          <a:lstStyle/>
          <a:p>
            <a:pPr lvl="0"/>
            <a:r>
              <a:rPr lang="it-IT" sz="2400" dirty="0" smtClean="0">
                <a:latin typeface="EC Square Sans Pro Medium" panose="020B0500000000020004" pitchFamily="34" charset="0"/>
              </a:rPr>
              <a:t>Tutti </a:t>
            </a:r>
            <a:r>
              <a:rPr lang="it-IT" sz="2400" dirty="0">
                <a:latin typeface="EC Square Sans Pro Medium" panose="020B0500000000020004" pitchFamily="34" charset="0"/>
              </a:rPr>
              <a:t>i prodotti alimentari importati devono essere conformi alle norme </a:t>
            </a:r>
            <a:r>
              <a:rPr lang="it-IT" sz="2400" dirty="0" smtClean="0">
                <a:latin typeface="EC Square Sans Pro Medium" panose="020B0500000000020004" pitchFamily="34" charset="0"/>
              </a:rPr>
              <a:t>UE </a:t>
            </a:r>
            <a:r>
              <a:rPr lang="en-US" sz="2400" dirty="0">
                <a:latin typeface="EC Square Sans Pro Medium" panose="020B0500000000020004" pitchFamily="34" charset="0"/>
              </a:rPr>
              <a:t>e</a:t>
            </a:r>
            <a:r>
              <a:rPr lang="en-US" sz="2400" dirty="0" smtClean="0">
                <a:latin typeface="EC Square Sans Pro Medium" panose="020B0500000000020004" pitchFamily="34" charset="0"/>
              </a:rPr>
              <a:t> non </a:t>
            </a:r>
            <a:r>
              <a:rPr lang="en-US" sz="2400" dirty="0" err="1" smtClean="0">
                <a:latin typeface="EC Square Sans Pro Medium" panose="020B0500000000020004" pitchFamily="34" charset="0"/>
              </a:rPr>
              <a:t>sono</a:t>
            </a:r>
            <a:r>
              <a:rPr lang="en-US" sz="2400" dirty="0" smtClean="0">
                <a:latin typeface="EC Square Sans Pro Medium" panose="020B0500000000020004" pitchFamily="34" charset="0"/>
              </a:rPr>
              <a:t> </a:t>
            </a:r>
            <a:r>
              <a:rPr lang="en-US" sz="2400" dirty="0" err="1" smtClean="0">
                <a:latin typeface="EC Square Sans Pro Medium" panose="020B0500000000020004" pitchFamily="34" charset="0"/>
              </a:rPr>
              <a:t>negoziabili</a:t>
            </a:r>
            <a:endParaRPr lang="en-US" sz="2400" dirty="0">
              <a:latin typeface="EC Square Sans Pro Medium" panose="020B0500000000020004" pitchFamily="34" charset="0"/>
            </a:endParaRPr>
          </a:p>
        </p:txBody>
      </p:sp>
      <p:pic>
        <p:nvPicPr>
          <p:cNvPr id="39" name="Picture 38" descr="U:\COMMUNICATION\RESOURCES - MEDIA\AGREEMENTS &amp; NEGOS\Mercosur\Visuals\Icons\Protecting EU producers (agri).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014" y="1211786"/>
            <a:ext cx="1116638" cy="1050420"/>
          </a:xfrm>
          <a:prstGeom prst="rect">
            <a:avLst/>
          </a:prstGeom>
          <a:noFill/>
          <a:ln>
            <a:noFill/>
          </a:ln>
        </p:spPr>
      </p:pic>
      <p:sp>
        <p:nvSpPr>
          <p:cNvPr id="41" name="Content Placeholder 2"/>
          <p:cNvSpPr txBox="1">
            <a:spLocks/>
          </p:cNvSpPr>
          <p:nvPr/>
        </p:nvSpPr>
        <p:spPr bwMode="auto">
          <a:xfrm>
            <a:off x="187941" y="314131"/>
            <a:ext cx="5134354" cy="49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Arial" pitchFamily="34" charset="0"/>
              <a:buNone/>
            </a:pPr>
            <a:endParaRPr lang="en-US" altLang="en-US" b="1" kern="0" dirty="0">
              <a:solidFill>
                <a:schemeClr val="bg1"/>
              </a:solidFill>
              <a:latin typeface="EC Square Sans Pro Medium" panose="020B0500000000020004" pitchFamily="34" charset="0"/>
            </a:endParaRPr>
          </a:p>
        </p:txBody>
      </p:sp>
      <p:pic>
        <p:nvPicPr>
          <p:cNvPr id="18" name="Picture 17"/>
          <p:cNvPicPr/>
          <p:nvPr/>
        </p:nvPicPr>
        <p:blipFill>
          <a:blip r:embed="rId8">
            <a:extLst>
              <a:ext uri="{28A0092B-C50C-407E-A947-70E740481C1C}">
                <a14:useLocalDpi xmlns:a14="http://schemas.microsoft.com/office/drawing/2010/main" val="0"/>
              </a:ext>
            </a:extLst>
          </a:blip>
          <a:srcRect/>
          <a:stretch>
            <a:fillRect/>
          </a:stretch>
        </p:blipFill>
        <p:spPr bwMode="auto">
          <a:xfrm>
            <a:off x="157699" y="2805360"/>
            <a:ext cx="1030759" cy="1164775"/>
          </a:xfrm>
          <a:prstGeom prst="rect">
            <a:avLst/>
          </a:prstGeom>
          <a:noFill/>
          <a:ln>
            <a:noFill/>
          </a:ln>
        </p:spPr>
      </p:pic>
      <p:sp>
        <p:nvSpPr>
          <p:cNvPr id="2" name="TextBox 1"/>
          <p:cNvSpPr txBox="1"/>
          <p:nvPr/>
        </p:nvSpPr>
        <p:spPr>
          <a:xfrm>
            <a:off x="2701531" y="4235013"/>
            <a:ext cx="8916681" cy="1569660"/>
          </a:xfrm>
          <a:prstGeom prst="rect">
            <a:avLst/>
          </a:prstGeom>
          <a:noFill/>
        </p:spPr>
        <p:txBody>
          <a:bodyPr wrap="square" rtlCol="0">
            <a:spAutoFit/>
          </a:bodyPr>
          <a:lstStyle/>
          <a:p>
            <a:r>
              <a:rPr lang="en-GB" sz="2400" dirty="0" err="1">
                <a:latin typeface="EC Square Sans Pro Medium" panose="020B0500000000020004" pitchFamily="34" charset="0"/>
              </a:rPr>
              <a:t>Accesso</a:t>
            </a:r>
            <a:r>
              <a:rPr lang="en-GB" sz="2400" dirty="0">
                <a:latin typeface="EC Square Sans Pro Medium" panose="020B0500000000020004" pitchFamily="34" charset="0"/>
              </a:rPr>
              <a:t> </a:t>
            </a:r>
            <a:r>
              <a:rPr lang="en-GB" sz="2400" dirty="0" err="1" smtClean="0">
                <a:latin typeface="EC Square Sans Pro Medium" panose="020B0500000000020004" pitchFamily="34" charset="0"/>
              </a:rPr>
              <a:t>controllato</a:t>
            </a:r>
            <a:r>
              <a:rPr lang="en-GB" sz="2400" dirty="0" smtClean="0">
                <a:latin typeface="EC Square Sans Pro Medium" panose="020B0500000000020004" pitchFamily="34" charset="0"/>
              </a:rPr>
              <a:t> e </a:t>
            </a:r>
            <a:r>
              <a:rPr lang="en-GB" sz="2400" dirty="0" err="1" smtClean="0">
                <a:latin typeface="EC Square Sans Pro Medium" panose="020B0500000000020004" pitchFamily="34" charset="0"/>
              </a:rPr>
              <a:t>graduale</a:t>
            </a:r>
            <a:r>
              <a:rPr lang="en-GB" sz="2400" dirty="0" smtClean="0">
                <a:latin typeface="EC Square Sans Pro Medium" panose="020B0500000000020004" pitchFamily="34" charset="0"/>
              </a:rPr>
              <a:t> </a:t>
            </a:r>
            <a:r>
              <a:rPr lang="en-GB" sz="2400" dirty="0" err="1">
                <a:latin typeface="EC Square Sans Pro Medium" panose="020B0500000000020004" pitchFamily="34" charset="0"/>
              </a:rPr>
              <a:t>nel</a:t>
            </a:r>
            <a:r>
              <a:rPr lang="en-GB" sz="2400" dirty="0">
                <a:latin typeface="EC Square Sans Pro Medium" panose="020B0500000000020004" pitchFamily="34" charset="0"/>
              </a:rPr>
              <a:t> </a:t>
            </a:r>
            <a:r>
              <a:rPr lang="en-GB" sz="2400" dirty="0" err="1">
                <a:latin typeface="EC Square Sans Pro Medium" panose="020B0500000000020004" pitchFamily="34" charset="0"/>
              </a:rPr>
              <a:t>mercato</a:t>
            </a:r>
            <a:r>
              <a:rPr lang="en-GB" sz="2400" dirty="0">
                <a:latin typeface="EC Square Sans Pro Medium" panose="020B0500000000020004" pitchFamily="34" charset="0"/>
              </a:rPr>
              <a:t> UE di </a:t>
            </a:r>
            <a:r>
              <a:rPr lang="en-GB" sz="2400" dirty="0" err="1">
                <a:latin typeface="EC Square Sans Pro Medium" panose="020B0500000000020004" pitchFamily="34" charset="0"/>
              </a:rPr>
              <a:t>prodotti</a:t>
            </a:r>
            <a:r>
              <a:rPr lang="en-GB" sz="2400" dirty="0">
                <a:latin typeface="EC Square Sans Pro Medium" panose="020B0500000000020004" pitchFamily="34" charset="0"/>
              </a:rPr>
              <a:t> </a:t>
            </a:r>
            <a:r>
              <a:rPr lang="en-GB" sz="2400" dirty="0" err="1" smtClean="0">
                <a:latin typeface="EC Square Sans Pro Medium" panose="020B0500000000020004" pitchFamily="34" charset="0"/>
              </a:rPr>
              <a:t>sensibili</a:t>
            </a:r>
            <a:r>
              <a:rPr lang="en-GB" sz="2400" dirty="0" smtClean="0">
                <a:latin typeface="EC Square Sans Pro Medium" panose="020B0500000000020004" pitchFamily="34" charset="0"/>
              </a:rPr>
              <a:t> con </a:t>
            </a:r>
            <a:r>
              <a:rPr lang="en-GB" sz="2400" dirty="0">
                <a:latin typeface="EC Square Sans Pro Medium" panose="020B0500000000020004" pitchFamily="34" charset="0"/>
              </a:rPr>
              <a:t>quote </a:t>
            </a:r>
            <a:r>
              <a:rPr lang="en-GB" sz="2400" dirty="0" err="1" smtClean="0">
                <a:latin typeface="EC Square Sans Pro Medium" panose="020B0500000000020004" pitchFamily="34" charset="0"/>
              </a:rPr>
              <a:t>equivalenti</a:t>
            </a:r>
            <a:r>
              <a:rPr lang="en-GB" sz="2400" dirty="0" smtClean="0">
                <a:latin typeface="EC Square Sans Pro Medium" panose="020B0500000000020004" pitchFamily="34" charset="0"/>
              </a:rPr>
              <a:t> </a:t>
            </a:r>
            <a:r>
              <a:rPr lang="en-GB" sz="2400" dirty="0">
                <a:latin typeface="EC Square Sans Pro Medium" panose="020B0500000000020004" pitchFamily="34" charset="0"/>
              </a:rPr>
              <a:t>a </a:t>
            </a:r>
            <a:r>
              <a:rPr lang="en-GB" sz="2400" dirty="0" smtClean="0">
                <a:latin typeface="EC Square Sans Pro Medium" panose="020B0500000000020004" pitchFamily="34" charset="0"/>
              </a:rPr>
              <a:t>±</a:t>
            </a:r>
            <a:r>
              <a:rPr lang="en-GB" sz="2400" dirty="0">
                <a:latin typeface="EC Square Sans Pro Medium" panose="020B0500000000020004" pitchFamily="34" charset="0"/>
              </a:rPr>
              <a:t>1% (carne, </a:t>
            </a:r>
            <a:r>
              <a:rPr lang="en-GB" sz="2400" dirty="0" err="1">
                <a:latin typeface="EC Square Sans Pro Medium" panose="020B0500000000020004" pitchFamily="34" charset="0"/>
              </a:rPr>
              <a:t>pollo</a:t>
            </a:r>
            <a:r>
              <a:rPr lang="en-GB" sz="2400" dirty="0">
                <a:latin typeface="EC Square Sans Pro Medium" panose="020B0500000000020004" pitchFamily="34" charset="0"/>
              </a:rPr>
              <a:t>, </a:t>
            </a:r>
            <a:r>
              <a:rPr lang="en-GB" sz="2400" dirty="0" err="1" smtClean="0">
                <a:latin typeface="EC Square Sans Pro Medium" panose="020B0500000000020004" pitchFamily="34" charset="0"/>
              </a:rPr>
              <a:t>Zucchero</a:t>
            </a:r>
            <a:r>
              <a:rPr lang="en-GB" sz="2400" dirty="0" smtClean="0">
                <a:latin typeface="EC Square Sans Pro Medium" panose="020B0500000000020004" pitchFamily="34" charset="0"/>
              </a:rPr>
              <a:t>) </a:t>
            </a:r>
            <a:r>
              <a:rPr lang="en-GB" sz="2400" dirty="0">
                <a:latin typeface="EC Square Sans Pro Medium" panose="020B0500000000020004" pitchFamily="34" charset="0"/>
              </a:rPr>
              <a:t>o ±2</a:t>
            </a:r>
            <a:r>
              <a:rPr lang="en-GB" sz="2400" dirty="0" smtClean="0">
                <a:latin typeface="EC Square Sans Pro Medium" panose="020B0500000000020004" pitchFamily="34" charset="0"/>
              </a:rPr>
              <a:t>% (</a:t>
            </a:r>
            <a:r>
              <a:rPr lang="en-GB" sz="2400" dirty="0" err="1" smtClean="0">
                <a:latin typeface="EC Square Sans Pro Medium" panose="020B0500000000020004" pitchFamily="34" charset="0"/>
              </a:rPr>
              <a:t>riso</a:t>
            </a:r>
            <a:r>
              <a:rPr lang="en-GB" sz="2400" dirty="0" smtClean="0">
                <a:latin typeface="EC Square Sans Pro Medium" panose="020B0500000000020004" pitchFamily="34" charset="0"/>
              </a:rPr>
              <a:t>) del </a:t>
            </a:r>
            <a:r>
              <a:rPr lang="en-GB" sz="2400" dirty="0" err="1" smtClean="0">
                <a:latin typeface="EC Square Sans Pro Medium" panose="020B0500000000020004" pitchFamily="34" charset="0"/>
              </a:rPr>
              <a:t>consumo</a:t>
            </a:r>
            <a:r>
              <a:rPr lang="en-GB" sz="2400" dirty="0" smtClean="0">
                <a:latin typeface="EC Square Sans Pro Medium" panose="020B0500000000020004" pitchFamily="34" charset="0"/>
              </a:rPr>
              <a:t> </a:t>
            </a:r>
            <a:r>
              <a:rPr lang="en-GB" sz="2400" dirty="0" err="1" smtClean="0">
                <a:latin typeface="EC Square Sans Pro Medium" panose="020B0500000000020004" pitchFamily="34" charset="0"/>
              </a:rPr>
              <a:t>interno</a:t>
            </a:r>
            <a:r>
              <a:rPr lang="en-GB" sz="2400" dirty="0" smtClean="0">
                <a:latin typeface="EC Square Sans Pro Medium" panose="020B0500000000020004" pitchFamily="34" charset="0"/>
              </a:rPr>
              <a:t> e </a:t>
            </a:r>
            <a:r>
              <a:rPr lang="en-GB" sz="2400" dirty="0" err="1" smtClean="0">
                <a:latin typeface="EC Square Sans Pro Medium" panose="020B0500000000020004" pitchFamily="34" charset="0"/>
              </a:rPr>
              <a:t>inferiori</a:t>
            </a:r>
            <a:r>
              <a:rPr lang="en-GB" sz="2400" dirty="0" smtClean="0">
                <a:latin typeface="EC Square Sans Pro Medium" panose="020B0500000000020004" pitchFamily="34" charset="0"/>
              </a:rPr>
              <a:t> </a:t>
            </a:r>
            <a:r>
              <a:rPr lang="en-GB" sz="2400" dirty="0" err="1" smtClean="0">
                <a:latin typeface="EC Square Sans Pro Medium" panose="020B0500000000020004" pitchFamily="34" charset="0"/>
              </a:rPr>
              <a:t>alle</a:t>
            </a:r>
            <a:r>
              <a:rPr lang="en-GB" sz="2400" dirty="0" smtClean="0">
                <a:latin typeface="EC Square Sans Pro Medium" panose="020B0500000000020004" pitchFamily="34" charset="0"/>
              </a:rPr>
              <a:t> </a:t>
            </a:r>
            <a:r>
              <a:rPr lang="en-GB" sz="2400" dirty="0" err="1" smtClean="0">
                <a:latin typeface="EC Square Sans Pro Medium" panose="020B0500000000020004" pitchFamily="34" charset="0"/>
              </a:rPr>
              <a:t>importazioni</a:t>
            </a:r>
            <a:r>
              <a:rPr lang="en-GB" sz="2400" dirty="0" smtClean="0">
                <a:latin typeface="EC Square Sans Pro Medium" panose="020B0500000000020004" pitchFamily="34" charset="0"/>
              </a:rPr>
              <a:t> </a:t>
            </a:r>
            <a:r>
              <a:rPr lang="en-GB" sz="2400" dirty="0" err="1" smtClean="0">
                <a:latin typeface="EC Square Sans Pro Medium" panose="020B0500000000020004" pitchFamily="34" charset="0"/>
              </a:rPr>
              <a:t>attuali</a:t>
            </a:r>
            <a:endParaRPr lang="en-GB" sz="2400" dirty="0">
              <a:latin typeface="EC Square Sans Pro Medium" panose="020B0500000000020004" pitchFamily="34" charset="0"/>
            </a:endParaRPr>
          </a:p>
          <a:p>
            <a:endParaRPr lang="fr-BE" sz="2400" b="0" dirty="0" err="1" smtClean="0">
              <a:solidFill>
                <a:srgbClr val="0F5494"/>
              </a:solidFill>
            </a:endParaRPr>
          </a:p>
        </p:txBody>
      </p:sp>
      <p:pic>
        <p:nvPicPr>
          <p:cNvPr id="20" name="Picture 19"/>
          <p:cNvPicPr/>
          <p:nvPr/>
        </p:nvPicPr>
        <p:blipFill>
          <a:blip r:embed="rId9"/>
          <a:stretch>
            <a:fillRect/>
          </a:stretch>
        </p:blipFill>
        <p:spPr>
          <a:xfrm>
            <a:off x="1633139" y="4184354"/>
            <a:ext cx="976560" cy="935883"/>
          </a:xfrm>
          <a:prstGeom prst="rect">
            <a:avLst/>
          </a:prstGeom>
        </p:spPr>
      </p:pic>
      <p:pic>
        <p:nvPicPr>
          <p:cNvPr id="5" name="Picture 4"/>
          <p:cNvPicPr>
            <a:picLocks noChangeAspect="1"/>
          </p:cNvPicPr>
          <p:nvPr/>
        </p:nvPicPr>
        <p:blipFill>
          <a:blip r:embed="rId10"/>
          <a:stretch>
            <a:fillRect/>
          </a:stretch>
        </p:blipFill>
        <p:spPr>
          <a:xfrm>
            <a:off x="164419" y="5673751"/>
            <a:ext cx="1127914" cy="790959"/>
          </a:xfrm>
          <a:prstGeom prst="rect">
            <a:avLst/>
          </a:prstGeom>
        </p:spPr>
      </p:pic>
      <p:pic>
        <p:nvPicPr>
          <p:cNvPr id="7" name="Picture 6"/>
          <p:cNvPicPr>
            <a:picLocks noChangeAspect="1"/>
          </p:cNvPicPr>
          <p:nvPr/>
        </p:nvPicPr>
        <p:blipFill>
          <a:blip r:embed="rId11"/>
          <a:stretch>
            <a:fillRect/>
          </a:stretch>
        </p:blipFill>
        <p:spPr>
          <a:xfrm>
            <a:off x="10185722" y="5560036"/>
            <a:ext cx="703384" cy="703384"/>
          </a:xfrm>
          <a:prstGeom prst="rect">
            <a:avLst/>
          </a:prstGeom>
        </p:spPr>
      </p:pic>
      <p:pic>
        <p:nvPicPr>
          <p:cNvPr id="8" name="Picture 7"/>
          <p:cNvPicPr>
            <a:picLocks noChangeAspect="1"/>
          </p:cNvPicPr>
          <p:nvPr/>
        </p:nvPicPr>
        <p:blipFill>
          <a:blip r:embed="rId12"/>
          <a:stretch>
            <a:fillRect/>
          </a:stretch>
        </p:blipFill>
        <p:spPr>
          <a:xfrm>
            <a:off x="2387233" y="2171470"/>
            <a:ext cx="695876" cy="695876"/>
          </a:xfrm>
          <a:prstGeom prst="rect">
            <a:avLst/>
          </a:prstGeom>
        </p:spPr>
      </p:pic>
      <p:pic>
        <p:nvPicPr>
          <p:cNvPr id="10" name="Picture 9"/>
          <p:cNvPicPr>
            <a:picLocks noChangeAspect="1"/>
          </p:cNvPicPr>
          <p:nvPr/>
        </p:nvPicPr>
        <p:blipFill>
          <a:blip r:embed="rId13"/>
          <a:stretch>
            <a:fillRect/>
          </a:stretch>
        </p:blipFill>
        <p:spPr>
          <a:xfrm>
            <a:off x="3154035" y="2176545"/>
            <a:ext cx="717665" cy="690801"/>
          </a:xfrm>
          <a:prstGeom prst="rect">
            <a:avLst/>
          </a:prstGeom>
        </p:spPr>
      </p:pic>
      <p:sp>
        <p:nvSpPr>
          <p:cNvPr id="11" name="TextBox 10"/>
          <p:cNvSpPr txBox="1"/>
          <p:nvPr/>
        </p:nvSpPr>
        <p:spPr>
          <a:xfrm>
            <a:off x="3917370" y="2259747"/>
            <a:ext cx="5963492" cy="461665"/>
          </a:xfrm>
          <a:prstGeom prst="rect">
            <a:avLst/>
          </a:prstGeom>
          <a:noFill/>
        </p:spPr>
        <p:txBody>
          <a:bodyPr wrap="none" rtlCol="0">
            <a:spAutoFit/>
          </a:bodyPr>
          <a:lstStyle/>
          <a:p>
            <a:r>
              <a:rPr lang="en-GB" sz="2400" b="1" dirty="0" smtClean="0">
                <a:solidFill>
                  <a:srgbClr val="002060"/>
                </a:solidFill>
                <a:latin typeface="EC Square Sans Pro Medium" panose="020B0500000000020004" pitchFamily="34" charset="0"/>
              </a:rPr>
              <a:t>57 </a:t>
            </a:r>
            <a:r>
              <a:rPr lang="en-GB" sz="2400" b="1" dirty="0" err="1">
                <a:solidFill>
                  <a:srgbClr val="002060"/>
                </a:solidFill>
                <a:latin typeface="EC Square Sans Pro Medium" panose="020B0500000000020004" pitchFamily="34" charset="0"/>
              </a:rPr>
              <a:t>Indicazioni</a:t>
            </a:r>
            <a:r>
              <a:rPr lang="en-GB" sz="2400" b="1" dirty="0">
                <a:solidFill>
                  <a:srgbClr val="002060"/>
                </a:solidFill>
                <a:latin typeface="EC Square Sans Pro Medium" panose="020B0500000000020004" pitchFamily="34" charset="0"/>
              </a:rPr>
              <a:t> </a:t>
            </a:r>
            <a:r>
              <a:rPr lang="en-GB" sz="2400" b="1" dirty="0" err="1">
                <a:solidFill>
                  <a:srgbClr val="002060"/>
                </a:solidFill>
                <a:latin typeface="EC Square Sans Pro Medium" panose="020B0500000000020004" pitchFamily="34" charset="0"/>
              </a:rPr>
              <a:t>Geografiche</a:t>
            </a:r>
            <a:r>
              <a:rPr lang="en-GB" sz="2400" b="1" dirty="0">
                <a:solidFill>
                  <a:srgbClr val="002060"/>
                </a:solidFill>
                <a:latin typeface="EC Square Sans Pro Medium" panose="020B0500000000020004" pitchFamily="34" charset="0"/>
              </a:rPr>
              <a:t> </a:t>
            </a:r>
            <a:r>
              <a:rPr lang="en-GB" sz="2400" b="1" dirty="0" err="1">
                <a:solidFill>
                  <a:srgbClr val="002060"/>
                </a:solidFill>
                <a:latin typeface="EC Square Sans Pro Medium" panose="020B0500000000020004" pitchFamily="34" charset="0"/>
              </a:rPr>
              <a:t>italiane</a:t>
            </a:r>
            <a:r>
              <a:rPr lang="en-GB" sz="2400" b="1" dirty="0">
                <a:solidFill>
                  <a:srgbClr val="002060"/>
                </a:solidFill>
                <a:latin typeface="EC Square Sans Pro Medium" panose="020B0500000000020004" pitchFamily="34" charset="0"/>
              </a:rPr>
              <a:t> </a:t>
            </a:r>
            <a:r>
              <a:rPr lang="en-GB" sz="2400" b="1" dirty="0" err="1">
                <a:solidFill>
                  <a:srgbClr val="002060"/>
                </a:solidFill>
                <a:latin typeface="EC Square Sans Pro Medium" panose="020B0500000000020004" pitchFamily="34" charset="0"/>
              </a:rPr>
              <a:t>protette</a:t>
            </a:r>
            <a:endParaRPr lang="fr-BE" sz="2400" b="1" dirty="0" err="1">
              <a:solidFill>
                <a:srgbClr val="002060"/>
              </a:solidFill>
              <a:latin typeface="EC Square Sans Pro Medium" panose="020B0500000000020004" pitchFamily="34" charset="0"/>
            </a:endParaRPr>
          </a:p>
        </p:txBody>
      </p:sp>
    </p:spTree>
    <p:extLst>
      <p:ext uri="{BB962C8B-B14F-4D97-AF65-F5344CB8AC3E}">
        <p14:creationId xmlns:p14="http://schemas.microsoft.com/office/powerpoint/2010/main" val="274967548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1775520" y="2204864"/>
            <a:ext cx="8893551" cy="3024336"/>
          </a:xfrm>
        </p:spPr>
        <p:txBody>
          <a:bodyPr/>
          <a:lstStyle/>
          <a:p>
            <a:pPr marL="2244725" indent="-2244725" algn="ctr">
              <a:buNone/>
            </a:pPr>
            <a:r>
              <a:rPr lang="en-GB" altLang="en-US" sz="5400" b="1" dirty="0" smtClean="0">
                <a:solidFill>
                  <a:srgbClr val="002060"/>
                </a:solidFill>
                <a:effectLst>
                  <a:outerShdw blurRad="38100" dist="38100" dir="2700000" algn="tl">
                    <a:srgbClr val="000000">
                      <a:alpha val="43137"/>
                    </a:srgbClr>
                  </a:outerShdw>
                </a:effectLst>
                <a:latin typeface="EC Square Sans Pro Thin" panose="020B0506040000020004" pitchFamily="34" charset="0"/>
              </a:rPr>
              <a:t>PARTE 3</a:t>
            </a:r>
            <a:r>
              <a:rPr lang="en-GB" altLang="en-US" sz="5400" b="1" dirty="0" smtClean="0">
                <a:solidFill>
                  <a:srgbClr val="002060"/>
                </a:solidFill>
                <a:latin typeface="EC Square Sans Pro Thin" panose="020B0506040000020004" pitchFamily="34" charset="0"/>
              </a:rPr>
              <a:t>: </a:t>
            </a:r>
          </a:p>
          <a:p>
            <a:pPr marL="0" indent="0" algn="ctr">
              <a:buNone/>
            </a:pPr>
            <a:r>
              <a:rPr lang="en-GB" altLang="en-US" sz="5400" b="1" dirty="0" smtClean="0">
                <a:solidFill>
                  <a:srgbClr val="002060"/>
                </a:solidFill>
                <a:latin typeface="EC Square Sans Pro Thin" panose="020B0506040000020004" pitchFamily="34" charset="0"/>
              </a:rPr>
              <a:t>LE PROSSIME TAPPE, VERSO L’ENTRATA IN VIGORE</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4D52-DC4C-4B95-9A95-ADF4D589CED2}"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723571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8608" y="6366377"/>
            <a:ext cx="462116"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8675A-C1AE-41F7-9642-D7819EFCC577}"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Title 1"/>
          <p:cNvSpPr>
            <a:spLocks noGrp="1"/>
          </p:cNvSpPr>
          <p:nvPr>
            <p:ph type="title"/>
          </p:nvPr>
        </p:nvSpPr>
        <p:spPr>
          <a:xfrm>
            <a:off x="1343472" y="1052736"/>
            <a:ext cx="8813576" cy="1008062"/>
          </a:xfrm>
        </p:spPr>
        <p:txBody>
          <a:bodyPr/>
          <a:lstStyle/>
          <a:p>
            <a:pPr marL="0" indent="0" algn="ctr"/>
            <a:r>
              <a:rPr lang="en-GB" altLang="en-US" sz="4800" kern="1200" dirty="0" err="1" smtClean="0">
                <a:latin typeface="+mn-lt"/>
                <a:ea typeface="EC Square Sans Pro" panose="020B0506040000020004" pitchFamily="34" charset="0"/>
                <a:cs typeface="EC Square Sans Pro" panose="020B0506040000020004" pitchFamily="34" charset="0"/>
              </a:rPr>
              <a:t>Tappe</a:t>
            </a:r>
            <a:r>
              <a:rPr lang="en-GB" altLang="en-US" sz="4800" kern="1200" dirty="0" smtClean="0">
                <a:latin typeface="+mn-lt"/>
                <a:ea typeface="EC Square Sans Pro" panose="020B0506040000020004" pitchFamily="34" charset="0"/>
                <a:cs typeface="EC Square Sans Pro" panose="020B0506040000020004" pitchFamily="34" charset="0"/>
              </a:rPr>
              <a:t> </a:t>
            </a:r>
            <a:r>
              <a:rPr lang="en-GB" altLang="en-US" sz="4800" kern="1200" dirty="0" err="1" smtClean="0">
                <a:latin typeface="+mn-lt"/>
                <a:ea typeface="EC Square Sans Pro" panose="020B0506040000020004" pitchFamily="34" charset="0"/>
                <a:cs typeface="EC Square Sans Pro" panose="020B0506040000020004" pitchFamily="34" charset="0"/>
              </a:rPr>
              <a:t>Principali</a:t>
            </a:r>
            <a:endParaRPr lang="en-GB" altLang="en-US" sz="4800" kern="1200" dirty="0">
              <a:latin typeface="+mn-lt"/>
              <a:ea typeface="EC Square Sans Pro" panose="020B0506040000020004" pitchFamily="34" charset="0"/>
              <a:cs typeface="EC Square Sans Pro" panose="020B0506040000020004" pitchFamily="34" charset="0"/>
            </a:endParaRPr>
          </a:p>
        </p:txBody>
      </p:sp>
      <p:sp>
        <p:nvSpPr>
          <p:cNvPr id="2" name="TextBox 1"/>
          <p:cNvSpPr txBox="1"/>
          <p:nvPr/>
        </p:nvSpPr>
        <p:spPr>
          <a:xfrm>
            <a:off x="839416" y="1918942"/>
            <a:ext cx="10591959" cy="4339650"/>
          </a:xfrm>
          <a:prstGeom prst="rect">
            <a:avLst/>
          </a:prstGeom>
          <a:noFill/>
        </p:spPr>
        <p:txBody>
          <a:bodyPr wrap="square" rtlCol="0">
            <a:spAutoFit/>
          </a:bodyPr>
          <a:lstStyle/>
          <a:p>
            <a:pPr lvl="0">
              <a:lnSpc>
                <a:spcPct val="150000"/>
              </a:lnSpc>
              <a:defRPr/>
            </a:pPr>
            <a:r>
              <a:rPr lang="it-IT" sz="2400" b="1" dirty="0">
                <a:latin typeface="&amp;quot"/>
              </a:rPr>
              <a:t>Accordo di </a:t>
            </a:r>
            <a:r>
              <a:rPr lang="it-IT" sz="2400" b="1" dirty="0" smtClean="0">
                <a:latin typeface="&amp;quot"/>
              </a:rPr>
              <a:t>Associazione </a:t>
            </a:r>
            <a:r>
              <a:rPr lang="it-IT" sz="2400" b="1" dirty="0">
                <a:latin typeface="&amp;quot"/>
              </a:rPr>
              <a:t>(commercio, politico, cooperazione</a:t>
            </a:r>
            <a:r>
              <a:rPr lang="it-IT" sz="2400" b="1" dirty="0" smtClean="0">
                <a:latin typeface="&amp;quot"/>
              </a:rPr>
              <a:t>)</a:t>
            </a:r>
          </a:p>
          <a:p>
            <a:pPr marL="342900" lvl="0" indent="-342900">
              <a:lnSpc>
                <a:spcPct val="150000"/>
              </a:lnSpc>
              <a:buFont typeface="Arial" panose="020B0604020202020204" pitchFamily="34" charset="0"/>
              <a:buChar char="•"/>
              <a:defRPr/>
            </a:pPr>
            <a:r>
              <a:rPr lang="it-IT" sz="2000" dirty="0" smtClean="0">
                <a:latin typeface="&amp;quot"/>
              </a:rPr>
              <a:t>Revisione </a:t>
            </a:r>
            <a:r>
              <a:rPr lang="it-IT" sz="2000" dirty="0">
                <a:latin typeface="&amp;quot"/>
              </a:rPr>
              <a:t>del testo da parte di </a:t>
            </a:r>
            <a:r>
              <a:rPr lang="it-IT" sz="2000" dirty="0" smtClean="0">
                <a:latin typeface="&amp;quot"/>
              </a:rPr>
              <a:t>giuristi-linguisti</a:t>
            </a:r>
          </a:p>
          <a:p>
            <a:pPr marL="342900" lvl="0" indent="-342900">
              <a:lnSpc>
                <a:spcPct val="150000"/>
              </a:lnSpc>
              <a:buFont typeface="Arial" panose="020B0604020202020204" pitchFamily="34" charset="0"/>
              <a:buChar char="•"/>
              <a:defRPr/>
            </a:pPr>
            <a:r>
              <a:rPr lang="it-IT" sz="2000" dirty="0">
                <a:latin typeface="&amp;quot"/>
              </a:rPr>
              <a:t>T</a:t>
            </a:r>
            <a:r>
              <a:rPr lang="it-IT" sz="2000" dirty="0" smtClean="0">
                <a:latin typeface="&amp;quot"/>
              </a:rPr>
              <a:t>raduzione </a:t>
            </a:r>
            <a:r>
              <a:rPr lang="it-IT" sz="2000" dirty="0">
                <a:latin typeface="&amp;quot"/>
              </a:rPr>
              <a:t>in tutte le lingue ufficiali </a:t>
            </a:r>
            <a:r>
              <a:rPr lang="it-IT" sz="2000" dirty="0" smtClean="0">
                <a:latin typeface="&amp;quot"/>
              </a:rPr>
              <a:t>dell'UE</a:t>
            </a:r>
          </a:p>
          <a:p>
            <a:pPr marL="342900" lvl="0" indent="-342900">
              <a:lnSpc>
                <a:spcPct val="150000"/>
              </a:lnSpc>
              <a:buFont typeface="Arial" panose="020B0604020202020204" pitchFamily="34" charset="0"/>
              <a:buChar char="•"/>
              <a:defRPr/>
            </a:pPr>
            <a:r>
              <a:rPr lang="it-IT" sz="2000" dirty="0" smtClean="0">
                <a:latin typeface="&amp;quot"/>
              </a:rPr>
              <a:t>Proposta </a:t>
            </a:r>
            <a:r>
              <a:rPr lang="it-IT" sz="2000" dirty="0">
                <a:latin typeface="&amp;quot"/>
              </a:rPr>
              <a:t>della Commissione al Consiglio e al Parlamento europeo per la firma e la conclusione </a:t>
            </a:r>
            <a:r>
              <a:rPr lang="it-IT" sz="2000" dirty="0" smtClean="0">
                <a:latin typeface="&amp;quot"/>
              </a:rPr>
              <a:t>dell'accordo</a:t>
            </a:r>
          </a:p>
          <a:p>
            <a:pPr marL="342900" lvl="0" indent="-342900">
              <a:lnSpc>
                <a:spcPct val="150000"/>
              </a:lnSpc>
              <a:buFont typeface="Arial" panose="020B0604020202020204" pitchFamily="34" charset="0"/>
              <a:buChar char="•"/>
              <a:defRPr/>
            </a:pPr>
            <a:r>
              <a:rPr lang="it-IT" sz="2000" dirty="0" smtClean="0">
                <a:latin typeface="&amp;quot"/>
              </a:rPr>
              <a:t>Esame </a:t>
            </a:r>
            <a:r>
              <a:rPr lang="it-IT" sz="2000" dirty="0">
                <a:latin typeface="&amp;quot"/>
              </a:rPr>
              <a:t>da parte del Consiglio e del Parlamento </a:t>
            </a:r>
            <a:r>
              <a:rPr lang="it-IT" sz="2000" dirty="0" smtClean="0">
                <a:latin typeface="&amp;quot"/>
              </a:rPr>
              <a:t>europeo</a:t>
            </a:r>
          </a:p>
          <a:p>
            <a:pPr marL="342900" lvl="0" indent="-342900">
              <a:lnSpc>
                <a:spcPct val="150000"/>
              </a:lnSpc>
              <a:buFont typeface="Arial" panose="020B0604020202020204" pitchFamily="34" charset="0"/>
              <a:buChar char="•"/>
              <a:defRPr/>
            </a:pPr>
            <a:r>
              <a:rPr lang="it-IT" sz="2000" dirty="0" smtClean="0">
                <a:latin typeface="&amp;quot"/>
              </a:rPr>
              <a:t>Firma</a:t>
            </a:r>
          </a:p>
          <a:p>
            <a:pPr marL="342900" lvl="0" indent="-342900">
              <a:lnSpc>
                <a:spcPct val="150000"/>
              </a:lnSpc>
              <a:buFont typeface="Arial" panose="020B0604020202020204" pitchFamily="34" charset="0"/>
              <a:buChar char="•"/>
              <a:defRPr/>
            </a:pPr>
            <a:r>
              <a:rPr lang="it-IT" sz="2000" dirty="0" smtClean="0">
                <a:latin typeface="&amp;quot"/>
              </a:rPr>
              <a:t>Consenso parlamentare</a:t>
            </a:r>
          </a:p>
          <a:p>
            <a:pPr marL="342900" lvl="0" indent="-342900">
              <a:lnSpc>
                <a:spcPct val="150000"/>
              </a:lnSpc>
              <a:buFont typeface="Arial" panose="020B0604020202020204" pitchFamily="34" charset="0"/>
              <a:buChar char="•"/>
              <a:defRPr/>
            </a:pPr>
            <a:r>
              <a:rPr lang="it-IT" sz="2000" dirty="0" smtClean="0">
                <a:latin typeface="&amp;quot"/>
              </a:rPr>
              <a:t>Conclusione </a:t>
            </a:r>
            <a:r>
              <a:rPr lang="it-IT" sz="2000" dirty="0">
                <a:latin typeface="&amp;quot"/>
              </a:rPr>
              <a:t>ed entrata in vigore</a:t>
            </a:r>
            <a:endParaRPr kumimoji="0" lang="en-US" sz="2000" b="0" i="0" u="none" strike="noStrike" kern="1200" cap="none" spc="0" normalizeH="0" baseline="0" noProof="0" dirty="0" smtClean="0">
              <a:ln>
                <a:noFill/>
              </a:ln>
              <a:solidFill>
                <a:srgbClr val="0F5494"/>
              </a:solidFill>
              <a:effectLst/>
              <a:uLnTx/>
              <a:uFillTx/>
            </a:endParaRPr>
          </a:p>
        </p:txBody>
      </p:sp>
    </p:spTree>
    <p:extLst>
      <p:ext uri="{BB962C8B-B14F-4D97-AF65-F5344CB8AC3E}">
        <p14:creationId xmlns:p14="http://schemas.microsoft.com/office/powerpoint/2010/main" val="169662132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992313" y="1555751"/>
            <a:ext cx="8229600" cy="936625"/>
          </a:xfrm>
        </p:spPr>
        <p:txBody>
          <a:bodyPr/>
          <a:lstStyle/>
          <a:p>
            <a:pPr algn="ctr"/>
            <a:r>
              <a:rPr lang="en-US" altLang="en-US" sz="3200" dirty="0" err="1" smtClean="0">
                <a:solidFill>
                  <a:srgbClr val="002060"/>
                </a:solidFill>
                <a:latin typeface="EC Square Sans Pro" panose="020B0506040000020004" pitchFamily="34" charset="0"/>
              </a:rPr>
              <a:t>Presentazione</a:t>
            </a:r>
            <a:endParaRPr lang="en-US" altLang="en-US" sz="3200" dirty="0">
              <a:solidFill>
                <a:srgbClr val="002060"/>
              </a:solidFill>
              <a:latin typeface="EC Square Sans Pro" panose="020B0506040000020004" pitchFamily="34" charset="0"/>
            </a:endParaRPr>
          </a:p>
        </p:txBody>
      </p:sp>
      <p:sp>
        <p:nvSpPr>
          <p:cNvPr id="157699" name="Content Placeholder 2"/>
          <p:cNvSpPr>
            <a:spLocks noGrp="1"/>
          </p:cNvSpPr>
          <p:nvPr>
            <p:ph idx="1"/>
          </p:nvPr>
        </p:nvSpPr>
        <p:spPr>
          <a:xfrm>
            <a:off x="2207568" y="2781301"/>
            <a:ext cx="8712968" cy="3959225"/>
          </a:xfrm>
        </p:spPr>
        <p:txBody>
          <a:bodyPr/>
          <a:lstStyle/>
          <a:p>
            <a:pPr marL="457200" indent="-457200">
              <a:spcBef>
                <a:spcPct val="50000"/>
              </a:spcBef>
              <a:buClrTx/>
              <a:buFont typeface="+mj-lt"/>
              <a:buAutoNum type="arabicPeriod"/>
              <a:defRPr/>
            </a:pPr>
            <a:r>
              <a:rPr lang="en-IE" sz="2800" dirty="0" err="1" smtClean="0">
                <a:solidFill>
                  <a:srgbClr val="002060"/>
                </a:solidFill>
                <a:latin typeface="EC Square Sans Pro" panose="020B0506040000020004" pitchFamily="34" charset="0"/>
              </a:rPr>
              <a:t>L’accordo</a:t>
            </a:r>
            <a:r>
              <a:rPr lang="en-IE" sz="2800" dirty="0" smtClean="0">
                <a:solidFill>
                  <a:srgbClr val="002060"/>
                </a:solidFill>
                <a:latin typeface="EC Square Sans Pro" panose="020B0506040000020004" pitchFamily="34" charset="0"/>
              </a:rPr>
              <a:t> </a:t>
            </a:r>
            <a:r>
              <a:rPr lang="en-IE" sz="2800" dirty="0" err="1" smtClean="0">
                <a:solidFill>
                  <a:srgbClr val="002060"/>
                </a:solidFill>
                <a:latin typeface="EC Square Sans Pro" panose="020B0506040000020004" pitchFamily="34" charset="0"/>
              </a:rPr>
              <a:t>Unione</a:t>
            </a:r>
            <a:r>
              <a:rPr lang="en-IE" sz="2800" dirty="0" smtClean="0">
                <a:solidFill>
                  <a:srgbClr val="002060"/>
                </a:solidFill>
                <a:latin typeface="EC Square Sans Pro" panose="020B0506040000020004" pitchFamily="34" charset="0"/>
              </a:rPr>
              <a:t> </a:t>
            </a:r>
            <a:r>
              <a:rPr lang="en-IE" sz="2800" dirty="0" err="1" smtClean="0">
                <a:solidFill>
                  <a:srgbClr val="002060"/>
                </a:solidFill>
                <a:latin typeface="EC Square Sans Pro" panose="020B0506040000020004" pitchFamily="34" charset="0"/>
              </a:rPr>
              <a:t>Europea</a:t>
            </a:r>
            <a:r>
              <a:rPr lang="en-IE" sz="2800" dirty="0" smtClean="0">
                <a:solidFill>
                  <a:srgbClr val="002060"/>
                </a:solidFill>
                <a:latin typeface="EC Square Sans Pro" panose="020B0506040000020004" pitchFamily="34" charset="0"/>
              </a:rPr>
              <a:t>-Mercosur</a:t>
            </a:r>
          </a:p>
          <a:p>
            <a:pPr marL="457200" indent="-457200">
              <a:spcBef>
                <a:spcPct val="50000"/>
              </a:spcBef>
              <a:buClrTx/>
              <a:buFont typeface="+mj-lt"/>
              <a:buAutoNum type="arabicPeriod"/>
              <a:defRPr/>
            </a:pPr>
            <a:r>
              <a:rPr lang="en-IE" sz="2800" dirty="0" err="1" smtClean="0">
                <a:solidFill>
                  <a:srgbClr val="002060"/>
                </a:solidFill>
                <a:latin typeface="EC Square Sans Pro" panose="020B0506040000020004" pitchFamily="34" charset="0"/>
              </a:rPr>
              <a:t>Benefici</a:t>
            </a:r>
            <a:r>
              <a:rPr lang="en-IE" sz="2800" dirty="0" smtClean="0">
                <a:solidFill>
                  <a:srgbClr val="002060"/>
                </a:solidFill>
                <a:latin typeface="EC Square Sans Pro" panose="020B0506040000020004" pitchFamily="34" charset="0"/>
              </a:rPr>
              <a:t> </a:t>
            </a:r>
            <a:r>
              <a:rPr lang="en-IE" sz="2800" dirty="0" err="1" smtClean="0">
                <a:solidFill>
                  <a:srgbClr val="002060"/>
                </a:solidFill>
                <a:latin typeface="EC Square Sans Pro" panose="020B0506040000020004" pitchFamily="34" charset="0"/>
              </a:rPr>
              <a:t>potenziali</a:t>
            </a:r>
            <a:r>
              <a:rPr lang="en-IE" sz="2800" dirty="0" smtClean="0">
                <a:solidFill>
                  <a:srgbClr val="002060"/>
                </a:solidFill>
                <a:latin typeface="EC Square Sans Pro" panose="020B0506040000020004" pitchFamily="34" charset="0"/>
              </a:rPr>
              <a:t> per </a:t>
            </a:r>
            <a:r>
              <a:rPr lang="en-IE" sz="2800" dirty="0" err="1" smtClean="0">
                <a:solidFill>
                  <a:srgbClr val="002060"/>
                </a:solidFill>
                <a:latin typeface="EC Square Sans Pro" panose="020B0506040000020004" pitchFamily="34" charset="0"/>
              </a:rPr>
              <a:t>l’Italia</a:t>
            </a:r>
            <a:endParaRPr lang="en-IE" sz="2800" dirty="0" smtClean="0">
              <a:solidFill>
                <a:srgbClr val="002060"/>
              </a:solidFill>
              <a:latin typeface="EC Square Sans Pro" panose="020B0506040000020004" pitchFamily="34" charset="0"/>
            </a:endParaRPr>
          </a:p>
          <a:p>
            <a:pPr marL="457200" indent="-457200">
              <a:spcBef>
                <a:spcPct val="50000"/>
              </a:spcBef>
              <a:buClrTx/>
              <a:buFont typeface="+mj-lt"/>
              <a:buAutoNum type="arabicPeriod"/>
              <a:defRPr/>
            </a:pPr>
            <a:r>
              <a:rPr lang="en-IE" sz="2800" dirty="0" smtClean="0">
                <a:solidFill>
                  <a:srgbClr val="002060"/>
                </a:solidFill>
                <a:latin typeface="EC Square Sans Pro" panose="020B0506040000020004" pitchFamily="34" charset="0"/>
              </a:rPr>
              <a:t>Le </a:t>
            </a:r>
            <a:r>
              <a:rPr lang="en-IE" sz="2800" dirty="0" err="1" smtClean="0">
                <a:solidFill>
                  <a:srgbClr val="002060"/>
                </a:solidFill>
                <a:latin typeface="EC Square Sans Pro" panose="020B0506040000020004" pitchFamily="34" charset="0"/>
              </a:rPr>
              <a:t>prossime</a:t>
            </a:r>
            <a:r>
              <a:rPr lang="en-IE" sz="2800" dirty="0" smtClean="0">
                <a:solidFill>
                  <a:srgbClr val="002060"/>
                </a:solidFill>
                <a:latin typeface="EC Square Sans Pro" panose="020B0506040000020004" pitchFamily="34" charset="0"/>
              </a:rPr>
              <a:t> </a:t>
            </a:r>
            <a:r>
              <a:rPr lang="en-IE" sz="2800" dirty="0" err="1" smtClean="0">
                <a:solidFill>
                  <a:srgbClr val="002060"/>
                </a:solidFill>
                <a:latin typeface="EC Square Sans Pro" panose="020B0506040000020004" pitchFamily="34" charset="0"/>
              </a:rPr>
              <a:t>tappe</a:t>
            </a:r>
            <a:r>
              <a:rPr lang="en-IE" sz="2800" dirty="0" smtClean="0">
                <a:solidFill>
                  <a:srgbClr val="002060"/>
                </a:solidFill>
                <a:latin typeface="EC Square Sans Pro" panose="020B0506040000020004" pitchFamily="34" charset="0"/>
              </a:rPr>
              <a:t>, verso </a:t>
            </a:r>
            <a:r>
              <a:rPr lang="en-IE" sz="2800" dirty="0" err="1" smtClean="0">
                <a:solidFill>
                  <a:srgbClr val="002060"/>
                </a:solidFill>
                <a:latin typeface="EC Square Sans Pro" panose="020B0506040000020004" pitchFamily="34" charset="0"/>
              </a:rPr>
              <a:t>l’entrata</a:t>
            </a:r>
            <a:r>
              <a:rPr lang="en-IE" sz="2800" dirty="0" smtClean="0">
                <a:solidFill>
                  <a:srgbClr val="002060"/>
                </a:solidFill>
                <a:latin typeface="EC Square Sans Pro" panose="020B0506040000020004" pitchFamily="34" charset="0"/>
              </a:rPr>
              <a:t> in </a:t>
            </a:r>
            <a:r>
              <a:rPr lang="en-IE" sz="2800" dirty="0" err="1" smtClean="0">
                <a:solidFill>
                  <a:srgbClr val="002060"/>
                </a:solidFill>
                <a:latin typeface="EC Square Sans Pro" panose="020B0506040000020004" pitchFamily="34" charset="0"/>
              </a:rPr>
              <a:t>vigore</a:t>
            </a:r>
            <a:endParaRPr lang="en-IE" sz="2800" dirty="0" smtClean="0">
              <a:solidFill>
                <a:srgbClr val="002060"/>
              </a:solidFill>
              <a:latin typeface="EC Square Sans Pro" panose="020B0506040000020004" pitchFamily="34" charset="0"/>
            </a:endParaRPr>
          </a:p>
        </p:txBody>
      </p:sp>
      <p:sp>
        <p:nvSpPr>
          <p:cNvPr id="2" name="Slide Number Placeholder 1"/>
          <p:cNvSpPr>
            <a:spLocks noGrp="1"/>
          </p:cNvSpPr>
          <p:nvPr>
            <p:ph type="sldNum" sz="quarter" idx="12"/>
          </p:nvPr>
        </p:nvSpPr>
        <p:spPr/>
        <p:txBody>
          <a:bodyPr/>
          <a:lstStyle/>
          <a:p>
            <a:pPr>
              <a:defRPr/>
            </a:pPr>
            <a:fld id="{46A7118A-E562-4498-A8F6-A97D5509EB38}"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2583896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a:xfrm>
            <a:off x="1919288" y="1125539"/>
            <a:ext cx="8229600" cy="936625"/>
          </a:xfrm>
        </p:spPr>
        <p:txBody>
          <a:bodyPr/>
          <a:lstStyle/>
          <a:p>
            <a:r>
              <a:rPr lang="en-GB" altLang="en-US" sz="4800" dirty="0" smtClean="0">
                <a:latin typeface="EC Square Sans Pro" panose="020B0506040000020004" pitchFamily="34" charset="0"/>
              </a:rPr>
              <a:t>Per </a:t>
            </a:r>
            <a:r>
              <a:rPr lang="en-GB" altLang="en-US" sz="4800" dirty="0" err="1" smtClean="0">
                <a:latin typeface="EC Square Sans Pro" panose="020B0506040000020004" pitchFamily="34" charset="0"/>
              </a:rPr>
              <a:t>maggiori</a:t>
            </a:r>
            <a:r>
              <a:rPr lang="en-GB" altLang="en-US" sz="4800" dirty="0" smtClean="0">
                <a:latin typeface="EC Square Sans Pro" panose="020B0506040000020004" pitchFamily="34" charset="0"/>
              </a:rPr>
              <a:t> </a:t>
            </a:r>
            <a:r>
              <a:rPr lang="en-GB" altLang="en-US" sz="4800" dirty="0" err="1" smtClean="0">
                <a:latin typeface="EC Square Sans Pro" panose="020B0506040000020004" pitchFamily="34" charset="0"/>
              </a:rPr>
              <a:t>informazioni</a:t>
            </a:r>
            <a:r>
              <a:rPr lang="en-GB" altLang="en-US" sz="4800" dirty="0" smtClean="0">
                <a:latin typeface="EC Square Sans Pro" panose="020B0506040000020004" pitchFamily="34" charset="0"/>
              </a:rPr>
              <a:t>:</a:t>
            </a:r>
            <a:endParaRPr lang="en-US" altLang="en-US" sz="4800" dirty="0" smtClean="0">
              <a:latin typeface="EC Square Sans Pro" panose="020B0506040000020004" pitchFamily="34" charset="0"/>
            </a:endParaRPr>
          </a:p>
        </p:txBody>
      </p:sp>
      <p:sp>
        <p:nvSpPr>
          <p:cNvPr id="251907" name="Content Placeholder 2"/>
          <p:cNvSpPr>
            <a:spLocks noGrp="1"/>
          </p:cNvSpPr>
          <p:nvPr>
            <p:ph idx="1"/>
          </p:nvPr>
        </p:nvSpPr>
        <p:spPr>
          <a:xfrm>
            <a:off x="1919289" y="2349500"/>
            <a:ext cx="9865344" cy="4247852"/>
          </a:xfrm>
        </p:spPr>
        <p:txBody>
          <a:bodyPr/>
          <a:lstStyle/>
          <a:p>
            <a:pPr>
              <a:buFontTx/>
              <a:buChar char="•"/>
            </a:pPr>
            <a:r>
              <a:rPr lang="fr-BE" altLang="en-US" sz="1600" dirty="0" smtClean="0">
                <a:latin typeface="EC Square Sans Pro" panose="020B0506040000020004" pitchFamily="34" charset="0"/>
              </a:rPr>
              <a:t>Sito di EU Trade: </a:t>
            </a:r>
            <a:r>
              <a:rPr lang="fr-BE" altLang="en-US" sz="1600" dirty="0">
                <a:latin typeface="EC Square Sans Pro" panose="020B0506040000020004" pitchFamily="34" charset="0"/>
                <a:hlinkClick r:id="rId3"/>
              </a:rPr>
              <a:t>http://ec.europa.eu/trade/</a:t>
            </a:r>
            <a:endParaRPr lang="fr-BE" altLang="en-US" sz="1600" dirty="0">
              <a:latin typeface="EC Square Sans Pro" panose="020B0506040000020004" pitchFamily="34" charset="0"/>
            </a:endParaRPr>
          </a:p>
          <a:p>
            <a:pPr>
              <a:buFontTx/>
              <a:buChar char="•"/>
            </a:pPr>
            <a:endParaRPr lang="fr-BE" altLang="en-US" sz="1600" dirty="0">
              <a:latin typeface="EC Square Sans Pro" panose="020B0506040000020004" pitchFamily="34" charset="0"/>
            </a:endParaRPr>
          </a:p>
          <a:p>
            <a:pPr>
              <a:buFontTx/>
              <a:buChar char="•"/>
            </a:pPr>
            <a:r>
              <a:rPr lang="fr-BE" altLang="en-US" sz="1600" dirty="0">
                <a:latin typeface="EC Square Sans Pro" panose="020B0506040000020004" pitchFamily="34" charset="0"/>
              </a:rPr>
              <a:t>EU Trade </a:t>
            </a:r>
            <a:r>
              <a:rPr lang="fr-BE" altLang="en-US" sz="1600" dirty="0" smtClean="0">
                <a:latin typeface="EC Square Sans Pro" panose="020B0506040000020004" pitchFamily="34" charset="0"/>
              </a:rPr>
              <a:t>su </a:t>
            </a:r>
            <a:r>
              <a:rPr lang="fr-BE" altLang="en-US" sz="1600" dirty="0">
                <a:latin typeface="EC Square Sans Pro" panose="020B0506040000020004" pitchFamily="34" charset="0"/>
              </a:rPr>
              <a:t>Twitter: </a:t>
            </a:r>
            <a:r>
              <a:rPr lang="fr-BE" altLang="en-US" sz="1600" dirty="0">
                <a:latin typeface="EC Square Sans Pro" panose="020B0506040000020004" pitchFamily="34" charset="0"/>
                <a:hlinkClick r:id="rId4"/>
              </a:rPr>
              <a:t>https://twitter.com/Trade_EU</a:t>
            </a:r>
            <a:r>
              <a:rPr lang="fr-BE" altLang="en-US" sz="1600" dirty="0">
                <a:latin typeface="EC Square Sans Pro" panose="020B0506040000020004" pitchFamily="34" charset="0"/>
              </a:rPr>
              <a:t> </a:t>
            </a:r>
          </a:p>
          <a:p>
            <a:pPr>
              <a:buFontTx/>
              <a:buChar char="•"/>
            </a:pPr>
            <a:endParaRPr lang="fr-BE" altLang="en-US" sz="1600" dirty="0">
              <a:latin typeface="EC Square Sans Pro" panose="020B0506040000020004" pitchFamily="34" charset="0"/>
            </a:endParaRPr>
          </a:p>
          <a:p>
            <a:pPr>
              <a:buFontTx/>
              <a:buChar char="•"/>
            </a:pPr>
            <a:r>
              <a:rPr lang="fr-BE" altLang="en-US" sz="1600" dirty="0" smtClean="0">
                <a:latin typeface="EC Square Sans Pro" panose="020B0506040000020004" pitchFamily="34" charset="0"/>
              </a:rPr>
              <a:t>Sito </a:t>
            </a:r>
            <a:r>
              <a:rPr lang="fr-BE" altLang="en-US" sz="1600" dirty="0" err="1" smtClean="0">
                <a:latin typeface="EC Square Sans Pro" panose="020B0506040000020004" pitchFamily="34" charset="0"/>
              </a:rPr>
              <a:t>del</a:t>
            </a:r>
            <a:r>
              <a:rPr lang="fr-BE" altLang="en-US" sz="1600" dirty="0" smtClean="0">
                <a:latin typeface="EC Square Sans Pro" panose="020B0506040000020004" pitchFamily="34" charset="0"/>
              </a:rPr>
              <a:t> </a:t>
            </a:r>
            <a:r>
              <a:rPr lang="fr-BE" altLang="en-US" sz="1600" dirty="0" err="1" smtClean="0">
                <a:latin typeface="EC Square Sans Pro" panose="020B0506040000020004" pitchFamily="34" charset="0"/>
              </a:rPr>
              <a:t>Commissario</a:t>
            </a:r>
            <a:r>
              <a:rPr lang="fr-BE" altLang="en-US" sz="1600" dirty="0" smtClean="0">
                <a:latin typeface="EC Square Sans Pro" panose="020B0506040000020004" pitchFamily="34" charset="0"/>
              </a:rPr>
              <a:t>: </a:t>
            </a:r>
            <a:r>
              <a:rPr lang="fr-BE" altLang="en-US" sz="1600" dirty="0">
                <a:latin typeface="EC Square Sans Pro" panose="020B0506040000020004" pitchFamily="34" charset="0"/>
                <a:hlinkClick r:id="rId5"/>
              </a:rPr>
              <a:t>http://ec.europa.eu/commission/2014-2019/malmstrom_en</a:t>
            </a:r>
            <a:endParaRPr lang="fr-BE" altLang="en-US" sz="1600" dirty="0">
              <a:latin typeface="EC Square Sans Pro" panose="020B0506040000020004" pitchFamily="34" charset="0"/>
            </a:endParaRPr>
          </a:p>
          <a:p>
            <a:pPr>
              <a:buFontTx/>
              <a:buChar char="•"/>
            </a:pPr>
            <a:endParaRPr lang="fr-BE" altLang="en-US" sz="1600" dirty="0">
              <a:latin typeface="EC Square Sans Pro" panose="020B0506040000020004" pitchFamily="34" charset="0"/>
            </a:endParaRPr>
          </a:p>
          <a:p>
            <a:pPr>
              <a:buFontTx/>
              <a:buChar char="•"/>
            </a:pPr>
            <a:r>
              <a:rPr lang="fr-BE" altLang="en-US" sz="1600" dirty="0" err="1" smtClean="0">
                <a:latin typeface="EC Square Sans Pro" panose="020B0506040000020004" pitchFamily="34" charset="0"/>
              </a:rPr>
              <a:t>Commissario</a:t>
            </a:r>
            <a:r>
              <a:rPr lang="fr-BE" altLang="en-US" sz="1600" dirty="0" smtClean="0">
                <a:latin typeface="EC Square Sans Pro" panose="020B0506040000020004" pitchFamily="34" charset="0"/>
              </a:rPr>
              <a:t> su </a:t>
            </a:r>
            <a:r>
              <a:rPr lang="fr-BE" altLang="en-US" sz="1600" dirty="0">
                <a:latin typeface="EC Square Sans Pro" panose="020B0506040000020004" pitchFamily="34" charset="0"/>
              </a:rPr>
              <a:t>Twitter: </a:t>
            </a:r>
            <a:r>
              <a:rPr lang="fr-BE" altLang="en-US" sz="1600" dirty="0">
                <a:latin typeface="EC Square Sans Pro" panose="020B0506040000020004" pitchFamily="34" charset="0"/>
                <a:hlinkClick r:id="rId6"/>
              </a:rPr>
              <a:t>https://twitter.com/MalmstromEU</a:t>
            </a:r>
            <a:endParaRPr lang="fr-BE" altLang="en-US" sz="1600" dirty="0">
              <a:latin typeface="EC Square Sans Pro" panose="020B0506040000020004" pitchFamily="34" charset="0"/>
            </a:endParaRPr>
          </a:p>
          <a:p>
            <a:pPr>
              <a:buFontTx/>
              <a:buChar char="•"/>
            </a:pPr>
            <a:endParaRPr lang="fr-BE" altLang="en-US" sz="1600" dirty="0">
              <a:latin typeface="EC Square Sans Pro" panose="020B0506040000020004" pitchFamily="34" charset="0"/>
            </a:endParaRPr>
          </a:p>
          <a:p>
            <a:pPr>
              <a:buFontTx/>
              <a:buChar char="•"/>
            </a:pPr>
            <a:r>
              <a:rPr lang="fr-BE" altLang="en-US" sz="1600" dirty="0" smtClean="0">
                <a:latin typeface="EC Square Sans Pro" panose="020B0506040000020004" pitchFamily="34" charset="0"/>
              </a:rPr>
              <a:t>Newsletter di EU Trade: </a:t>
            </a:r>
            <a:r>
              <a:rPr lang="fr-BE" altLang="en-US" sz="1600" dirty="0">
                <a:latin typeface="EC Square Sans Pro" panose="020B0506040000020004" pitchFamily="34" charset="0"/>
                <a:hlinkClick r:id="rId7"/>
              </a:rPr>
              <a:t>http://ec.europa.eu/trade/trade-policy-and-you/publications/newsletters/</a:t>
            </a:r>
            <a:r>
              <a:rPr lang="fr-BE" altLang="en-US" sz="1600" dirty="0">
                <a:latin typeface="EC Square Sans Pro" panose="020B0506040000020004" pitchFamily="34" charset="0"/>
              </a:rPr>
              <a:t> </a:t>
            </a:r>
          </a:p>
          <a:p>
            <a:pPr>
              <a:buFontTx/>
              <a:buChar char="•"/>
            </a:pPr>
            <a:endParaRPr lang="en-GB" altLang="en-US" sz="1600" dirty="0">
              <a:latin typeface="EC Square Sans Pro" panose="020B0506040000020004" pitchFamily="34" charset="0"/>
            </a:endParaRPr>
          </a:p>
          <a:p>
            <a:pPr>
              <a:buFontTx/>
              <a:buChar char="•"/>
            </a:pPr>
            <a:r>
              <a:rPr lang="en-GB" altLang="en-US" sz="1600" dirty="0" smtClean="0">
                <a:latin typeface="EC Square Sans Pro" panose="020B0506040000020004" pitchFamily="34" charset="0"/>
              </a:rPr>
              <a:t>Come </a:t>
            </a:r>
            <a:r>
              <a:rPr lang="en-GB" altLang="en-US" sz="1600" dirty="0" err="1" smtClean="0">
                <a:latin typeface="EC Square Sans Pro" panose="020B0506040000020004" pitchFamily="34" charset="0"/>
              </a:rPr>
              <a:t>esportare</a:t>
            </a:r>
            <a:r>
              <a:rPr lang="en-GB" altLang="en-US" sz="1600" dirty="0" smtClean="0">
                <a:latin typeface="EC Square Sans Pro" panose="020B0506040000020004" pitchFamily="34" charset="0"/>
              </a:rPr>
              <a:t> </a:t>
            </a:r>
            <a:r>
              <a:rPr lang="en-GB" altLang="en-US" sz="1600" dirty="0" err="1" smtClean="0">
                <a:latin typeface="EC Square Sans Pro" panose="020B0506040000020004" pitchFamily="34" charset="0"/>
              </a:rPr>
              <a:t>dall’EU</a:t>
            </a:r>
            <a:r>
              <a:rPr lang="fr-BE" altLang="en-US" sz="1600" dirty="0">
                <a:latin typeface="EC Square Sans Pro" panose="020B0506040000020004" pitchFamily="34" charset="0"/>
              </a:rPr>
              <a:t>: </a:t>
            </a:r>
            <a:r>
              <a:rPr lang="fr-BE" altLang="en-US" sz="1600" dirty="0">
                <a:latin typeface="EC Square Sans Pro" panose="020B0506040000020004" pitchFamily="34" charset="0"/>
                <a:hlinkClick r:id="rId8"/>
              </a:rPr>
              <a:t>http://madb.europa.eu/madb/indexPubli.htm</a:t>
            </a:r>
            <a:r>
              <a:rPr lang="fr-BE" altLang="en-US" sz="1600" dirty="0">
                <a:latin typeface="EC Square Sans Pro" panose="020B0506040000020004" pitchFamily="34" charset="0"/>
              </a:rPr>
              <a:t> </a:t>
            </a:r>
            <a:endParaRPr lang="en-GB" altLang="en-US" sz="1600" dirty="0">
              <a:latin typeface="EC Square Sans Pro" panose="020B0506040000020004" pitchFamily="34" charset="0"/>
            </a:endParaRPr>
          </a:p>
          <a:p>
            <a:pPr>
              <a:buFontTx/>
              <a:buChar char="•"/>
            </a:pPr>
            <a:endParaRPr lang="en-GB" altLang="en-US" sz="1600" dirty="0">
              <a:latin typeface="EC Square Sans Pro" panose="020B0506040000020004" pitchFamily="34" charset="0"/>
            </a:endParaRPr>
          </a:p>
          <a:p>
            <a:pPr>
              <a:buFontTx/>
              <a:buChar char="•"/>
            </a:pPr>
            <a:r>
              <a:rPr lang="en-GB" altLang="en-US" sz="1600" dirty="0" smtClean="0">
                <a:latin typeface="EC Square Sans Pro" panose="020B0506040000020004" pitchFamily="34" charset="0"/>
              </a:rPr>
              <a:t>Come </a:t>
            </a:r>
            <a:r>
              <a:rPr lang="en-GB" altLang="en-US" sz="1600" dirty="0" err="1" smtClean="0">
                <a:latin typeface="EC Square Sans Pro" panose="020B0506040000020004" pitchFamily="34" charset="0"/>
              </a:rPr>
              <a:t>esportare</a:t>
            </a:r>
            <a:r>
              <a:rPr lang="en-GB" altLang="en-US" sz="1600" dirty="0" smtClean="0">
                <a:latin typeface="EC Square Sans Pro" panose="020B0506040000020004" pitchFamily="34" charset="0"/>
              </a:rPr>
              <a:t> </a:t>
            </a:r>
            <a:r>
              <a:rPr lang="en-GB" altLang="en-US" sz="1600" dirty="0" err="1" smtClean="0">
                <a:latin typeface="EC Square Sans Pro" panose="020B0506040000020004" pitchFamily="34" charset="0"/>
              </a:rPr>
              <a:t>nell</a:t>
            </a:r>
            <a:r>
              <a:rPr lang="en-GB" altLang="en-US" sz="1600" dirty="0" smtClean="0">
                <a:latin typeface="EC Square Sans Pro" panose="020B0506040000020004" pitchFamily="34" charset="0"/>
              </a:rPr>
              <a:t>’</a:t>
            </a:r>
            <a:r>
              <a:rPr lang="fr-BE" altLang="en-US" sz="1600" dirty="0" smtClean="0">
                <a:latin typeface="EC Square Sans Pro" panose="020B0506040000020004" pitchFamily="34" charset="0"/>
              </a:rPr>
              <a:t>EU</a:t>
            </a:r>
            <a:r>
              <a:rPr lang="fr-BE" altLang="en-US" sz="1600" dirty="0">
                <a:latin typeface="EC Square Sans Pro" panose="020B0506040000020004" pitchFamily="34" charset="0"/>
              </a:rPr>
              <a:t>: </a:t>
            </a:r>
            <a:r>
              <a:rPr lang="en-GB" altLang="en-US" sz="1600" dirty="0">
                <a:latin typeface="EC Square Sans Pro" panose="020B0506040000020004" pitchFamily="34" charset="0"/>
                <a:hlinkClick r:id="rId9"/>
              </a:rPr>
              <a:t>http://trade.ec.europa.eu/tradehelp/</a:t>
            </a:r>
            <a:r>
              <a:rPr lang="en-GB" altLang="en-US" sz="1600" dirty="0">
                <a:latin typeface="EC Square Sans Pro" panose="020B0506040000020004" pitchFamily="34" charset="0"/>
              </a:rPr>
              <a:t> </a:t>
            </a:r>
          </a:p>
        </p:txBody>
      </p:sp>
      <p:sp>
        <p:nvSpPr>
          <p:cNvPr id="2" name="Slide Number Placeholder 1"/>
          <p:cNvSpPr>
            <a:spLocks noGrp="1"/>
          </p:cNvSpPr>
          <p:nvPr>
            <p:ph type="sldNum" sz="quarter" idx="12"/>
          </p:nvPr>
        </p:nvSpPr>
        <p:spPr/>
        <p:txBody>
          <a:bodyPr/>
          <a:lstStyle/>
          <a:p>
            <a:pPr>
              <a:defRPr/>
            </a:pPr>
            <a:fld id="{27626B07-0D27-4A09-BB10-41B5E9E47234}" type="slidenum">
              <a:rPr lang="en-GB" smtClean="0">
                <a:solidFill>
                  <a:srgbClr val="000000"/>
                </a:solidFill>
              </a:rPr>
              <a:pPr>
                <a:defRPr/>
              </a:pPr>
              <a:t>20</a:t>
            </a:fld>
            <a:endParaRPr lang="en-GB" dirty="0">
              <a:solidFill>
                <a:srgbClr val="000000"/>
              </a:solidFill>
            </a:endParaRPr>
          </a:p>
        </p:txBody>
      </p:sp>
    </p:spTree>
    <p:extLst>
      <p:ext uri="{BB962C8B-B14F-4D97-AF65-F5344CB8AC3E}">
        <p14:creationId xmlns:p14="http://schemas.microsoft.com/office/powerpoint/2010/main" val="9698973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695400" y="2204864"/>
            <a:ext cx="10801200" cy="3024336"/>
          </a:xfrm>
        </p:spPr>
        <p:txBody>
          <a:bodyPr/>
          <a:lstStyle/>
          <a:p>
            <a:pPr marL="2244725" indent="-2244725" algn="ctr">
              <a:buNone/>
            </a:pPr>
            <a:r>
              <a:rPr lang="en-GB" altLang="en-US" sz="5400" b="1" dirty="0" smtClean="0">
                <a:solidFill>
                  <a:srgbClr val="002060"/>
                </a:solidFill>
                <a:effectLst>
                  <a:outerShdw blurRad="38100" dist="38100" dir="2700000" algn="tl">
                    <a:srgbClr val="000000">
                      <a:alpha val="43137"/>
                    </a:srgbClr>
                  </a:outerShdw>
                </a:effectLst>
                <a:latin typeface="EC Square Sans Pro Thin" panose="020B0506040000020004" pitchFamily="34" charset="0"/>
              </a:rPr>
              <a:t>PARTE 1</a:t>
            </a:r>
            <a:r>
              <a:rPr lang="en-GB" altLang="en-US" sz="5400" b="1" dirty="0" smtClean="0">
                <a:solidFill>
                  <a:srgbClr val="002060"/>
                </a:solidFill>
                <a:latin typeface="EC Square Sans Pro Thin" panose="020B0506040000020004" pitchFamily="34" charset="0"/>
              </a:rPr>
              <a:t>: </a:t>
            </a:r>
          </a:p>
          <a:p>
            <a:pPr marL="0" indent="0" algn="ctr">
              <a:buNone/>
            </a:pPr>
            <a:r>
              <a:rPr lang="en-GB" altLang="en-US" sz="4800" b="1" dirty="0" smtClean="0">
                <a:solidFill>
                  <a:srgbClr val="002060"/>
                </a:solidFill>
                <a:latin typeface="EC Square Sans Pro Thin" panose="020B0506040000020004" pitchFamily="34" charset="0"/>
              </a:rPr>
              <a:t>L’ACCORDO UNIONE EUROPEA -MERCOSUR</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34D52-DC4C-4B95-9A95-ADF4D589CED2}"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338766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4964"/>
            <a:ext cx="10972800" cy="576584"/>
          </a:xfrm>
        </p:spPr>
        <p:txBody>
          <a:bodyPr/>
          <a:lstStyle/>
          <a:p>
            <a:pPr algn="ctr"/>
            <a:r>
              <a:rPr lang="it-IT" dirty="0" smtClean="0"/>
              <a:t>Cronologia</a:t>
            </a:r>
            <a:r>
              <a:rPr lang="en-GB" dirty="0" smtClean="0"/>
              <a:t> del </a:t>
            </a:r>
            <a:r>
              <a:rPr lang="en-GB" dirty="0" err="1"/>
              <a:t>N</a:t>
            </a:r>
            <a:r>
              <a:rPr lang="en-GB" dirty="0" err="1" smtClean="0"/>
              <a:t>egoziato</a:t>
            </a:r>
            <a:endParaRPr lang="fr-BE" dirty="0"/>
          </a:p>
        </p:txBody>
      </p:sp>
      <p:pic>
        <p:nvPicPr>
          <p:cNvPr id="5" name="Content Placeholder 4"/>
          <p:cNvPicPr>
            <a:picLocks noGrp="1" noChangeAspect="1"/>
          </p:cNvPicPr>
          <p:nvPr>
            <p:ph idx="1"/>
          </p:nvPr>
        </p:nvPicPr>
        <p:blipFill>
          <a:blip r:embed="rId3"/>
          <a:stretch>
            <a:fillRect/>
          </a:stretch>
        </p:blipFill>
        <p:spPr>
          <a:xfrm>
            <a:off x="802732" y="1806671"/>
            <a:ext cx="10586536" cy="4776304"/>
          </a:xfrm>
          <a:prstGeom prst="rect">
            <a:avLst/>
          </a:prstGeom>
        </p:spPr>
      </p:pic>
      <p:sp>
        <p:nvSpPr>
          <p:cNvPr id="4" name="Slide Number Placeholder 3"/>
          <p:cNvSpPr>
            <a:spLocks noGrp="1"/>
          </p:cNvSpPr>
          <p:nvPr>
            <p:ph type="sldNum" sz="quarter" idx="12"/>
          </p:nvPr>
        </p:nvSpPr>
        <p:spPr/>
        <p:txBody>
          <a:bodyPr/>
          <a:lstStyle/>
          <a:p>
            <a:pPr>
              <a:defRPr/>
            </a:pPr>
            <a:fld id="{A7C91D6C-DFF8-4DE6-B44E-2D7F4FE8C688}" type="slidenum">
              <a:rPr lang="en-GB" smtClean="0">
                <a:solidFill>
                  <a:srgbClr val="000000"/>
                </a:solidFill>
              </a:rPr>
              <a:pPr>
                <a:defRPr/>
              </a:pPr>
              <a:t>4</a:t>
            </a:fld>
            <a:endParaRPr lang="en-GB">
              <a:solidFill>
                <a:srgbClr val="000000"/>
              </a:solidFill>
            </a:endParaRPr>
          </a:p>
        </p:txBody>
      </p:sp>
      <p:sp>
        <p:nvSpPr>
          <p:cNvPr id="6" name="TextBox 5"/>
          <p:cNvSpPr txBox="1"/>
          <p:nvPr/>
        </p:nvSpPr>
        <p:spPr>
          <a:xfrm>
            <a:off x="10160000" y="6582975"/>
            <a:ext cx="1830114" cy="276999"/>
          </a:xfrm>
          <a:prstGeom prst="rect">
            <a:avLst/>
          </a:prstGeom>
          <a:noFill/>
        </p:spPr>
        <p:txBody>
          <a:bodyPr wrap="square" rtlCol="0">
            <a:spAutoFit/>
          </a:bodyPr>
          <a:lstStyle/>
          <a:p>
            <a:r>
              <a:rPr lang="en-GB" b="0" dirty="0" smtClean="0">
                <a:solidFill>
                  <a:schemeClr val="tx1"/>
                </a:solidFill>
              </a:rPr>
              <a:t>Fonte: EPRS</a:t>
            </a:r>
            <a:endParaRPr lang="fr-BE" b="0" dirty="0" err="1" smtClean="0">
              <a:solidFill>
                <a:schemeClr val="tx1"/>
              </a:solidFill>
            </a:endParaRPr>
          </a:p>
        </p:txBody>
      </p:sp>
    </p:spTree>
    <p:extLst>
      <p:ext uri="{BB962C8B-B14F-4D97-AF65-F5344CB8AC3E}">
        <p14:creationId xmlns:p14="http://schemas.microsoft.com/office/powerpoint/2010/main" val="181902642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E03E5-FA32-481D-A31D-7DF7A153C0A9}"/>
              </a:ext>
            </a:extLst>
          </p:cNvPr>
          <p:cNvSpPr>
            <a:spLocks noGrp="1"/>
          </p:cNvSpPr>
          <p:nvPr>
            <p:ph type="sldNum" sz="quarter" idx="12"/>
          </p:nvPr>
        </p:nvSpPr>
        <p:spPr>
          <a:xfrm>
            <a:off x="7661180" y="6504737"/>
            <a:ext cx="2844800" cy="476250"/>
          </a:xfrm>
        </p:spPr>
        <p:txBody>
          <a:bodyPr/>
          <a:lstStyle/>
          <a:p>
            <a:pPr>
              <a:defRPr/>
            </a:pPr>
            <a:fld id="{A7C91D6C-DFF8-4DE6-B44E-2D7F4FE8C688}" type="slidenum">
              <a:rPr lang="en-GB" smtClean="0"/>
              <a:pPr>
                <a:defRPr/>
              </a:pPr>
              <a:t>5</a:t>
            </a:fld>
            <a:endParaRPr lang="en-GB" dirty="0"/>
          </a:p>
        </p:txBody>
      </p:sp>
      <p:sp>
        <p:nvSpPr>
          <p:cNvPr id="9" name="Title 1"/>
          <p:cNvSpPr>
            <a:spLocks noGrp="1"/>
          </p:cNvSpPr>
          <p:nvPr>
            <p:ph type="title"/>
          </p:nvPr>
        </p:nvSpPr>
        <p:spPr>
          <a:xfrm>
            <a:off x="1705357" y="1592132"/>
            <a:ext cx="9299376" cy="1008062"/>
          </a:xfrm>
        </p:spPr>
        <p:txBody>
          <a:bodyPr/>
          <a:lstStyle/>
          <a:p>
            <a:pPr marL="0" indent="0" algn="ctr"/>
            <a:r>
              <a:rPr lang="en-GB" altLang="en-US" kern="1200" dirty="0">
                <a:latin typeface="+mn-lt"/>
                <a:ea typeface="EC Square Sans Pro" panose="020B0506040000020004" pitchFamily="34" charset="0"/>
                <a:cs typeface="EC Square Sans Pro" panose="020B0506040000020004" pitchFamily="34" charset="0"/>
              </a:rPr>
              <a:t>MERCOSUR: </a:t>
            </a:r>
            <a:br>
              <a:rPr lang="en-GB" altLang="en-US" kern="1200" dirty="0">
                <a:latin typeface="+mn-lt"/>
                <a:ea typeface="EC Square Sans Pro" panose="020B0506040000020004" pitchFamily="34" charset="0"/>
                <a:cs typeface="EC Square Sans Pro" panose="020B0506040000020004" pitchFamily="34" charset="0"/>
              </a:rPr>
            </a:br>
            <a:r>
              <a:rPr lang="en-GB" altLang="en-US" kern="1200" dirty="0" err="1" smtClean="0">
                <a:latin typeface="+mn-lt"/>
                <a:ea typeface="EC Square Sans Pro" panose="020B0506040000020004" pitchFamily="34" charset="0"/>
                <a:cs typeface="EC Square Sans Pro" panose="020B0506040000020004" pitchFamily="34" charset="0"/>
              </a:rPr>
              <a:t>Brazile</a:t>
            </a:r>
            <a:r>
              <a:rPr lang="en-GB" altLang="en-US" kern="1200" dirty="0" smtClean="0">
                <a:latin typeface="+mn-lt"/>
                <a:ea typeface="EC Square Sans Pro" panose="020B0506040000020004" pitchFamily="34" charset="0"/>
                <a:cs typeface="EC Square Sans Pro" panose="020B0506040000020004" pitchFamily="34" charset="0"/>
              </a:rPr>
              <a:t>, </a:t>
            </a:r>
            <a:r>
              <a:rPr lang="en-GB" altLang="en-US" kern="1200" dirty="0">
                <a:latin typeface="+mn-lt"/>
                <a:ea typeface="EC Square Sans Pro" panose="020B0506040000020004" pitchFamily="34" charset="0"/>
                <a:cs typeface="EC Square Sans Pro" panose="020B0506040000020004" pitchFamily="34" charset="0"/>
              </a:rPr>
              <a:t>Argentina, Paraguay, </a:t>
            </a:r>
            <a:r>
              <a:rPr lang="en-GB" altLang="en-US" kern="1200" dirty="0" smtClean="0">
                <a:latin typeface="+mn-lt"/>
                <a:ea typeface="EC Square Sans Pro" panose="020B0506040000020004" pitchFamily="34" charset="0"/>
                <a:cs typeface="EC Square Sans Pro" panose="020B0506040000020004" pitchFamily="34" charset="0"/>
              </a:rPr>
              <a:t>Uruguay</a:t>
            </a:r>
            <a:endParaRPr lang="en-GB" altLang="en-US" kern="1200" dirty="0">
              <a:latin typeface="+mn-lt"/>
              <a:ea typeface="EC Square Sans Pro" panose="020B0506040000020004" pitchFamily="34" charset="0"/>
              <a:cs typeface="EC Square Sans Pro" panose="020B0506040000020004" pitchFamily="34" charset="0"/>
            </a:endParaRPr>
          </a:p>
        </p:txBody>
      </p:sp>
      <p:pic>
        <p:nvPicPr>
          <p:cNvPr id="2061"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32" y="2917202"/>
            <a:ext cx="2294156" cy="36693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p:cNvGrpSpPr>
          <p:nvPr/>
        </p:nvGrpSpPr>
        <p:grpSpPr bwMode="auto">
          <a:xfrm>
            <a:off x="3279323" y="3342139"/>
            <a:ext cx="383540" cy="259080"/>
            <a:chOff x="4544" y="415"/>
            <a:chExt cx="604" cy="408"/>
          </a:xfrm>
        </p:grpSpPr>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 y="524"/>
              <a:ext cx="184" cy="28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5"/>
            <p:cNvSpPr>
              <a:spLocks/>
            </p:cNvSpPr>
            <p:nvPr/>
          </p:nvSpPr>
          <p:spPr bwMode="auto">
            <a:xfrm>
              <a:off x="4675" y="414"/>
              <a:ext cx="340" cy="408"/>
            </a:xfrm>
            <a:custGeom>
              <a:avLst/>
              <a:gdLst>
                <a:gd name="T0" fmla="+- 0 4825 4676"/>
                <a:gd name="T1" fmla="*/ T0 w 340"/>
                <a:gd name="T2" fmla="+- 0 426 415"/>
                <a:gd name="T3" fmla="*/ 426 h 408"/>
                <a:gd name="T4" fmla="+- 0 4807 4676"/>
                <a:gd name="T5" fmla="*/ T4 w 340"/>
                <a:gd name="T6" fmla="+- 0 429 415"/>
                <a:gd name="T7" fmla="*/ 429 h 408"/>
                <a:gd name="T8" fmla="+- 0 4783 4676"/>
                <a:gd name="T9" fmla="*/ T8 w 340"/>
                <a:gd name="T10" fmla="+- 0 450 415"/>
                <a:gd name="T11" fmla="*/ 450 h 408"/>
                <a:gd name="T12" fmla="+- 0 4762 4676"/>
                <a:gd name="T13" fmla="*/ T12 w 340"/>
                <a:gd name="T14" fmla="+- 0 466 415"/>
                <a:gd name="T15" fmla="*/ 466 h 408"/>
                <a:gd name="T16" fmla="+- 0 4757 4676"/>
                <a:gd name="T17" fmla="*/ T16 w 340"/>
                <a:gd name="T18" fmla="+- 0 498 415"/>
                <a:gd name="T19" fmla="*/ 498 h 408"/>
                <a:gd name="T20" fmla="+- 0 4757 4676"/>
                <a:gd name="T21" fmla="*/ T20 w 340"/>
                <a:gd name="T22" fmla="+- 0 525 415"/>
                <a:gd name="T23" fmla="*/ 525 h 408"/>
                <a:gd name="T24" fmla="+- 0 4755 4676"/>
                <a:gd name="T25" fmla="*/ T24 w 340"/>
                <a:gd name="T26" fmla="+- 0 531 415"/>
                <a:gd name="T27" fmla="*/ 531 h 408"/>
                <a:gd name="T28" fmla="+- 0 4744 4676"/>
                <a:gd name="T29" fmla="*/ T28 w 340"/>
                <a:gd name="T30" fmla="+- 0 559 415"/>
                <a:gd name="T31" fmla="*/ 559 h 408"/>
                <a:gd name="T32" fmla="+- 0 4759 4676"/>
                <a:gd name="T33" fmla="*/ T32 w 340"/>
                <a:gd name="T34" fmla="+- 0 585 415"/>
                <a:gd name="T35" fmla="*/ 585 h 408"/>
                <a:gd name="T36" fmla="+- 0 4762 4676"/>
                <a:gd name="T37" fmla="*/ T36 w 340"/>
                <a:gd name="T38" fmla="+- 0 588 415"/>
                <a:gd name="T39" fmla="*/ 588 h 408"/>
                <a:gd name="T40" fmla="+- 0 4769 4676"/>
                <a:gd name="T41" fmla="*/ T40 w 340"/>
                <a:gd name="T42" fmla="+- 0 607 415"/>
                <a:gd name="T43" fmla="*/ 607 h 408"/>
                <a:gd name="T44" fmla="+- 0 4789 4676"/>
                <a:gd name="T45" fmla="*/ T44 w 340"/>
                <a:gd name="T46" fmla="+- 0 637 415"/>
                <a:gd name="T47" fmla="*/ 637 h 408"/>
                <a:gd name="T48" fmla="+- 0 4807 4676"/>
                <a:gd name="T49" fmla="*/ T48 w 340"/>
                <a:gd name="T50" fmla="+- 0 653 415"/>
                <a:gd name="T51" fmla="*/ 653 h 408"/>
                <a:gd name="T52" fmla="+- 0 4803 4676"/>
                <a:gd name="T53" fmla="*/ T52 w 340"/>
                <a:gd name="T54" fmla="+- 0 674 415"/>
                <a:gd name="T55" fmla="*/ 674 h 408"/>
                <a:gd name="T56" fmla="+- 0 4773 4676"/>
                <a:gd name="T57" fmla="*/ T56 w 340"/>
                <a:gd name="T58" fmla="+- 0 690 415"/>
                <a:gd name="T59" fmla="*/ 690 h 408"/>
                <a:gd name="T60" fmla="+- 0 4737 4676"/>
                <a:gd name="T61" fmla="*/ T60 w 340"/>
                <a:gd name="T62" fmla="+- 0 704 415"/>
                <a:gd name="T63" fmla="*/ 704 h 408"/>
                <a:gd name="T64" fmla="+- 0 4709 4676"/>
                <a:gd name="T65" fmla="*/ T64 w 340"/>
                <a:gd name="T66" fmla="+- 0 719 415"/>
                <a:gd name="T67" fmla="*/ 719 h 408"/>
                <a:gd name="T68" fmla="+- 0 4685 4676"/>
                <a:gd name="T69" fmla="*/ T68 w 340"/>
                <a:gd name="T70" fmla="+- 0 738 415"/>
                <a:gd name="T71" fmla="*/ 738 h 408"/>
                <a:gd name="T72" fmla="+- 0 4676 4676"/>
                <a:gd name="T73" fmla="*/ T72 w 340"/>
                <a:gd name="T74" fmla="+- 0 771 415"/>
                <a:gd name="T75" fmla="*/ 771 h 408"/>
                <a:gd name="T76" fmla="+- 0 4676 4676"/>
                <a:gd name="T77" fmla="*/ T76 w 340"/>
                <a:gd name="T78" fmla="+- 0 796 415"/>
                <a:gd name="T79" fmla="*/ 796 h 408"/>
                <a:gd name="T80" fmla="+- 0 4692 4676"/>
                <a:gd name="T81" fmla="*/ T80 w 340"/>
                <a:gd name="T82" fmla="+- 0 820 415"/>
                <a:gd name="T83" fmla="*/ 820 h 408"/>
                <a:gd name="T84" fmla="+- 0 4884 4676"/>
                <a:gd name="T85" fmla="*/ T84 w 340"/>
                <a:gd name="T86" fmla="+- 0 823 415"/>
                <a:gd name="T87" fmla="*/ 823 h 408"/>
                <a:gd name="T88" fmla="+- 0 4964 4676"/>
                <a:gd name="T89" fmla="*/ T88 w 340"/>
                <a:gd name="T90" fmla="+- 0 822 415"/>
                <a:gd name="T91" fmla="*/ 822 h 408"/>
                <a:gd name="T92" fmla="+- 0 4988 4676"/>
                <a:gd name="T93" fmla="*/ T92 w 340"/>
                <a:gd name="T94" fmla="+- 0 821 415"/>
                <a:gd name="T95" fmla="*/ 821 h 408"/>
                <a:gd name="T96" fmla="+- 0 5010 4676"/>
                <a:gd name="T97" fmla="*/ T96 w 340"/>
                <a:gd name="T98" fmla="+- 0 813 415"/>
                <a:gd name="T99" fmla="*/ 813 h 408"/>
                <a:gd name="T100" fmla="+- 0 5014 4676"/>
                <a:gd name="T101" fmla="*/ T100 w 340"/>
                <a:gd name="T102" fmla="+- 0 784 415"/>
                <a:gd name="T103" fmla="*/ 784 h 408"/>
                <a:gd name="T104" fmla="+- 0 5014 4676"/>
                <a:gd name="T105" fmla="*/ T104 w 340"/>
                <a:gd name="T106" fmla="+- 0 760 415"/>
                <a:gd name="T107" fmla="*/ 760 h 408"/>
                <a:gd name="T108" fmla="+- 0 5002 4676"/>
                <a:gd name="T109" fmla="*/ T108 w 340"/>
                <a:gd name="T110" fmla="+- 0 736 415"/>
                <a:gd name="T111" fmla="*/ 736 h 408"/>
                <a:gd name="T112" fmla="+- 0 4980 4676"/>
                <a:gd name="T113" fmla="*/ T112 w 340"/>
                <a:gd name="T114" fmla="+- 0 717 415"/>
                <a:gd name="T115" fmla="*/ 717 h 408"/>
                <a:gd name="T116" fmla="+- 0 4897 4676"/>
                <a:gd name="T117" fmla="*/ T116 w 340"/>
                <a:gd name="T118" fmla="+- 0 681 415"/>
                <a:gd name="T119" fmla="*/ 681 h 408"/>
                <a:gd name="T120" fmla="+- 0 4883 4676"/>
                <a:gd name="T121" fmla="*/ T120 w 340"/>
                <a:gd name="T122" fmla="+- 0 657 415"/>
                <a:gd name="T123" fmla="*/ 657 h 408"/>
                <a:gd name="T124" fmla="+- 0 4888 4676"/>
                <a:gd name="T125" fmla="*/ T124 w 340"/>
                <a:gd name="T126" fmla="+- 0 649 415"/>
                <a:gd name="T127" fmla="*/ 649 h 408"/>
                <a:gd name="T128" fmla="+- 0 4909 4676"/>
                <a:gd name="T129" fmla="*/ T128 w 340"/>
                <a:gd name="T130" fmla="+- 0 628 415"/>
                <a:gd name="T131" fmla="*/ 628 h 408"/>
                <a:gd name="T132" fmla="+- 0 4923 4676"/>
                <a:gd name="T133" fmla="*/ T132 w 340"/>
                <a:gd name="T134" fmla="+- 0 602 415"/>
                <a:gd name="T135" fmla="*/ 602 h 408"/>
                <a:gd name="T136" fmla="+- 0 4928 4676"/>
                <a:gd name="T137" fmla="*/ T136 w 340"/>
                <a:gd name="T138" fmla="+- 0 586 415"/>
                <a:gd name="T139" fmla="*/ 586 h 408"/>
                <a:gd name="T140" fmla="+- 0 4943 4676"/>
                <a:gd name="T141" fmla="*/ T140 w 340"/>
                <a:gd name="T142" fmla="+- 0 573 415"/>
                <a:gd name="T143" fmla="*/ 573 h 408"/>
                <a:gd name="T144" fmla="+- 0 4949 4676"/>
                <a:gd name="T145" fmla="*/ T144 w 340"/>
                <a:gd name="T146" fmla="+- 0 546 415"/>
                <a:gd name="T147" fmla="*/ 546 h 408"/>
                <a:gd name="T148" fmla="+- 0 4936 4676"/>
                <a:gd name="T149" fmla="*/ T148 w 340"/>
                <a:gd name="T150" fmla="+- 0 483 415"/>
                <a:gd name="T151" fmla="*/ 483 h 408"/>
                <a:gd name="T152" fmla="+- 0 4904 4676"/>
                <a:gd name="T153" fmla="*/ T152 w 340"/>
                <a:gd name="T154" fmla="+- 0 440 415"/>
                <a:gd name="T155" fmla="*/ 440 h 408"/>
                <a:gd name="T156" fmla="+- 0 4830 4676"/>
                <a:gd name="T157" fmla="*/ T156 w 340"/>
                <a:gd name="T158" fmla="+- 0 428 415"/>
                <a:gd name="T159" fmla="*/ 428 h 408"/>
                <a:gd name="T160" fmla="+- 0 4843 4676"/>
                <a:gd name="T161" fmla="*/ T160 w 340"/>
                <a:gd name="T162" fmla="+- 0 420 415"/>
                <a:gd name="T163" fmla="*/ 420 h 408"/>
                <a:gd name="T164" fmla="+- 0 4830 4676"/>
                <a:gd name="T165" fmla="*/ T164 w 340"/>
                <a:gd name="T166" fmla="+- 0 428 415"/>
                <a:gd name="T167" fmla="*/ 428 h 408"/>
                <a:gd name="T168" fmla="+- 0 4888 4676"/>
                <a:gd name="T169" fmla="*/ T168 w 340"/>
                <a:gd name="T170" fmla="+- 0 428 415"/>
                <a:gd name="T171" fmla="*/ 428 h 408"/>
                <a:gd name="T172" fmla="+- 0 4886 4676"/>
                <a:gd name="T173" fmla="*/ T172 w 340"/>
                <a:gd name="T174" fmla="+- 0 425 415"/>
                <a:gd name="T175" fmla="*/ 425 h 408"/>
                <a:gd name="T176" fmla="+- 0 4848 4676"/>
                <a:gd name="T177" fmla="*/ T176 w 340"/>
                <a:gd name="T178" fmla="+- 0 423 415"/>
                <a:gd name="T179" fmla="*/ 423 h 408"/>
                <a:gd name="T180" fmla="+- 0 4867 4676"/>
                <a:gd name="T181" fmla="*/ T180 w 340"/>
                <a:gd name="T182" fmla="+- 0 415 415"/>
                <a:gd name="T183" fmla="*/ 415 h 408"/>
                <a:gd name="T184" fmla="+- 0 4855 4676"/>
                <a:gd name="T185" fmla="*/ T184 w 340"/>
                <a:gd name="T186" fmla="+- 0 421 415"/>
                <a:gd name="T187" fmla="*/ 421 h 408"/>
                <a:gd name="T188" fmla="+- 0 4886 4676"/>
                <a:gd name="T189" fmla="*/ T188 w 340"/>
                <a:gd name="T190" fmla="+- 0 425 415"/>
                <a:gd name="T191" fmla="*/ 425 h 408"/>
                <a:gd name="T192" fmla="+- 0 4867 4676"/>
                <a:gd name="T193" fmla="*/ T192 w 340"/>
                <a:gd name="T194" fmla="+- 0 415 415"/>
                <a:gd name="T195" fmla="*/ 415 h 4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40" h="408">
                  <a:moveTo>
                    <a:pt x="152" y="10"/>
                  </a:moveTo>
                  <a:lnTo>
                    <a:pt x="149" y="11"/>
                  </a:lnTo>
                  <a:lnTo>
                    <a:pt x="146" y="11"/>
                  </a:lnTo>
                  <a:lnTo>
                    <a:pt x="131" y="14"/>
                  </a:lnTo>
                  <a:lnTo>
                    <a:pt x="119" y="17"/>
                  </a:lnTo>
                  <a:lnTo>
                    <a:pt x="107" y="35"/>
                  </a:lnTo>
                  <a:lnTo>
                    <a:pt x="102" y="41"/>
                  </a:lnTo>
                  <a:lnTo>
                    <a:pt x="86" y="51"/>
                  </a:lnTo>
                  <a:lnTo>
                    <a:pt x="83" y="61"/>
                  </a:lnTo>
                  <a:lnTo>
                    <a:pt x="81" y="83"/>
                  </a:lnTo>
                  <a:lnTo>
                    <a:pt x="81" y="95"/>
                  </a:lnTo>
                  <a:lnTo>
                    <a:pt x="81" y="110"/>
                  </a:lnTo>
                  <a:lnTo>
                    <a:pt x="80" y="115"/>
                  </a:lnTo>
                  <a:lnTo>
                    <a:pt x="79" y="116"/>
                  </a:lnTo>
                  <a:lnTo>
                    <a:pt x="70" y="127"/>
                  </a:lnTo>
                  <a:lnTo>
                    <a:pt x="68" y="144"/>
                  </a:lnTo>
                  <a:lnTo>
                    <a:pt x="73" y="160"/>
                  </a:lnTo>
                  <a:lnTo>
                    <a:pt x="83" y="170"/>
                  </a:lnTo>
                  <a:lnTo>
                    <a:pt x="85" y="171"/>
                  </a:lnTo>
                  <a:lnTo>
                    <a:pt x="86" y="173"/>
                  </a:lnTo>
                  <a:lnTo>
                    <a:pt x="87" y="175"/>
                  </a:lnTo>
                  <a:lnTo>
                    <a:pt x="93" y="192"/>
                  </a:lnTo>
                  <a:lnTo>
                    <a:pt x="102" y="208"/>
                  </a:lnTo>
                  <a:lnTo>
                    <a:pt x="113" y="222"/>
                  </a:lnTo>
                  <a:lnTo>
                    <a:pt x="127" y="234"/>
                  </a:lnTo>
                  <a:lnTo>
                    <a:pt x="131" y="238"/>
                  </a:lnTo>
                  <a:lnTo>
                    <a:pt x="131" y="242"/>
                  </a:lnTo>
                  <a:lnTo>
                    <a:pt x="127" y="259"/>
                  </a:lnTo>
                  <a:lnTo>
                    <a:pt x="118" y="266"/>
                  </a:lnTo>
                  <a:lnTo>
                    <a:pt x="97" y="275"/>
                  </a:lnTo>
                  <a:lnTo>
                    <a:pt x="87" y="278"/>
                  </a:lnTo>
                  <a:lnTo>
                    <a:pt x="61" y="289"/>
                  </a:lnTo>
                  <a:lnTo>
                    <a:pt x="47" y="296"/>
                  </a:lnTo>
                  <a:lnTo>
                    <a:pt x="33" y="304"/>
                  </a:lnTo>
                  <a:lnTo>
                    <a:pt x="19" y="314"/>
                  </a:lnTo>
                  <a:lnTo>
                    <a:pt x="9" y="323"/>
                  </a:lnTo>
                  <a:lnTo>
                    <a:pt x="1" y="333"/>
                  </a:lnTo>
                  <a:lnTo>
                    <a:pt x="0" y="356"/>
                  </a:lnTo>
                  <a:lnTo>
                    <a:pt x="0" y="364"/>
                  </a:lnTo>
                  <a:lnTo>
                    <a:pt x="0" y="381"/>
                  </a:lnTo>
                  <a:lnTo>
                    <a:pt x="2" y="389"/>
                  </a:lnTo>
                  <a:lnTo>
                    <a:pt x="16" y="405"/>
                  </a:lnTo>
                  <a:lnTo>
                    <a:pt x="27" y="408"/>
                  </a:lnTo>
                  <a:lnTo>
                    <a:pt x="208" y="408"/>
                  </a:lnTo>
                  <a:lnTo>
                    <a:pt x="276" y="408"/>
                  </a:lnTo>
                  <a:lnTo>
                    <a:pt x="288" y="407"/>
                  </a:lnTo>
                  <a:lnTo>
                    <a:pt x="300" y="407"/>
                  </a:lnTo>
                  <a:lnTo>
                    <a:pt x="312" y="406"/>
                  </a:lnTo>
                  <a:lnTo>
                    <a:pt x="325" y="406"/>
                  </a:lnTo>
                  <a:lnTo>
                    <a:pt x="334" y="398"/>
                  </a:lnTo>
                  <a:lnTo>
                    <a:pt x="338" y="377"/>
                  </a:lnTo>
                  <a:lnTo>
                    <a:pt x="338" y="369"/>
                  </a:lnTo>
                  <a:lnTo>
                    <a:pt x="339" y="360"/>
                  </a:lnTo>
                  <a:lnTo>
                    <a:pt x="338" y="345"/>
                  </a:lnTo>
                  <a:lnTo>
                    <a:pt x="334" y="332"/>
                  </a:lnTo>
                  <a:lnTo>
                    <a:pt x="326" y="321"/>
                  </a:lnTo>
                  <a:lnTo>
                    <a:pt x="315" y="311"/>
                  </a:lnTo>
                  <a:lnTo>
                    <a:pt x="304" y="302"/>
                  </a:lnTo>
                  <a:lnTo>
                    <a:pt x="281" y="292"/>
                  </a:lnTo>
                  <a:lnTo>
                    <a:pt x="221" y="266"/>
                  </a:lnTo>
                  <a:lnTo>
                    <a:pt x="212" y="259"/>
                  </a:lnTo>
                  <a:lnTo>
                    <a:pt x="207" y="242"/>
                  </a:lnTo>
                  <a:lnTo>
                    <a:pt x="207" y="238"/>
                  </a:lnTo>
                  <a:lnTo>
                    <a:pt x="212" y="234"/>
                  </a:lnTo>
                  <a:lnTo>
                    <a:pt x="223" y="224"/>
                  </a:lnTo>
                  <a:lnTo>
                    <a:pt x="233" y="213"/>
                  </a:lnTo>
                  <a:lnTo>
                    <a:pt x="241" y="200"/>
                  </a:lnTo>
                  <a:lnTo>
                    <a:pt x="247" y="187"/>
                  </a:lnTo>
                  <a:lnTo>
                    <a:pt x="250" y="179"/>
                  </a:lnTo>
                  <a:lnTo>
                    <a:pt x="252" y="171"/>
                  </a:lnTo>
                  <a:lnTo>
                    <a:pt x="260" y="166"/>
                  </a:lnTo>
                  <a:lnTo>
                    <a:pt x="267" y="158"/>
                  </a:lnTo>
                  <a:lnTo>
                    <a:pt x="272" y="145"/>
                  </a:lnTo>
                  <a:lnTo>
                    <a:pt x="273" y="131"/>
                  </a:lnTo>
                  <a:lnTo>
                    <a:pt x="264" y="122"/>
                  </a:lnTo>
                  <a:lnTo>
                    <a:pt x="260" y="68"/>
                  </a:lnTo>
                  <a:lnTo>
                    <a:pt x="246" y="40"/>
                  </a:lnTo>
                  <a:lnTo>
                    <a:pt x="228" y="25"/>
                  </a:lnTo>
                  <a:lnTo>
                    <a:pt x="212" y="13"/>
                  </a:lnTo>
                  <a:lnTo>
                    <a:pt x="154" y="13"/>
                  </a:lnTo>
                  <a:lnTo>
                    <a:pt x="152" y="10"/>
                  </a:lnTo>
                  <a:close/>
                  <a:moveTo>
                    <a:pt x="167" y="5"/>
                  </a:moveTo>
                  <a:lnTo>
                    <a:pt x="160" y="9"/>
                  </a:lnTo>
                  <a:lnTo>
                    <a:pt x="154" y="13"/>
                  </a:lnTo>
                  <a:lnTo>
                    <a:pt x="212" y="13"/>
                  </a:lnTo>
                  <a:lnTo>
                    <a:pt x="211" y="11"/>
                  </a:lnTo>
                  <a:lnTo>
                    <a:pt x="210" y="10"/>
                  </a:lnTo>
                  <a:lnTo>
                    <a:pt x="175" y="10"/>
                  </a:lnTo>
                  <a:lnTo>
                    <a:pt x="172" y="8"/>
                  </a:lnTo>
                  <a:lnTo>
                    <a:pt x="167" y="5"/>
                  </a:lnTo>
                  <a:close/>
                  <a:moveTo>
                    <a:pt x="191" y="0"/>
                  </a:moveTo>
                  <a:lnTo>
                    <a:pt x="184" y="1"/>
                  </a:lnTo>
                  <a:lnTo>
                    <a:pt x="179" y="6"/>
                  </a:lnTo>
                  <a:lnTo>
                    <a:pt x="175" y="10"/>
                  </a:lnTo>
                  <a:lnTo>
                    <a:pt x="210" y="10"/>
                  </a:lnTo>
                  <a:lnTo>
                    <a:pt x="193" y="0"/>
                  </a:lnTo>
                  <a:lnTo>
                    <a:pt x="191" y="0"/>
                  </a:lnTo>
                  <a:close/>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 y="519"/>
              <a:ext cx="187" cy="28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122"/>
          <p:cNvSpPr txBox="1">
            <a:spLocks noChangeArrowheads="1"/>
          </p:cNvSpPr>
          <p:nvPr/>
        </p:nvSpPr>
        <p:spPr bwMode="auto">
          <a:xfrm>
            <a:off x="3791744" y="3207841"/>
            <a:ext cx="7325580" cy="47648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2800" b="1" dirty="0">
                <a:solidFill>
                  <a:srgbClr val="34477B"/>
                </a:solidFill>
                <a:latin typeface="EC Square Sans Pro" panose="020B0506040000020004" pitchFamily="34" charset="0"/>
                <a:ea typeface="EC Square Sans Pro" panose="020B0506040000020004" pitchFamily="34" charset="0"/>
                <a:cs typeface="EC Square Sans Pro" panose="020B0506040000020004" pitchFamily="34" charset="0"/>
              </a:rPr>
              <a:t>260 </a:t>
            </a:r>
            <a:r>
              <a:rPr lang="fr-FR" altLang="en-US" sz="2800" b="1" dirty="0" err="1" smtClean="0">
                <a:solidFill>
                  <a:srgbClr val="34477B"/>
                </a:solidFill>
                <a:latin typeface="EC Square Sans Pro" panose="020B0506040000020004" pitchFamily="34" charset="0"/>
                <a:ea typeface="EC Square Sans Pro" panose="020B0506040000020004" pitchFamily="34" charset="0"/>
                <a:cs typeface="EC Square Sans Pro" panose="020B0506040000020004" pitchFamily="34" charset="0"/>
              </a:rPr>
              <a:t>milioni</a:t>
            </a:r>
            <a:r>
              <a:rPr lang="fr-FR" altLang="en-US" sz="2800" b="1" dirty="0" smtClean="0">
                <a:solidFill>
                  <a:srgbClr val="34477B"/>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0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consumatori</a:t>
            </a:r>
            <a:endParaRPr lang="fr-FR" altLang="en-US" sz="2000" dirty="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endParaRPr>
          </a:p>
        </p:txBody>
      </p:sp>
      <p:sp>
        <p:nvSpPr>
          <p:cNvPr id="20" name="AutoShape 139"/>
          <p:cNvSpPr>
            <a:spLocks/>
          </p:cNvSpPr>
          <p:nvPr/>
        </p:nvSpPr>
        <p:spPr bwMode="auto">
          <a:xfrm flipH="1">
            <a:off x="3265323" y="4533216"/>
            <a:ext cx="375737" cy="384944"/>
          </a:xfrm>
          <a:custGeom>
            <a:avLst/>
            <a:gdLst>
              <a:gd name="T0" fmla="+- 0 4822 4668"/>
              <a:gd name="T1" fmla="*/ T0 w 357"/>
              <a:gd name="T2" fmla="+- 0 2392 2392"/>
              <a:gd name="T3" fmla="*/ 2392 h 490"/>
              <a:gd name="T4" fmla="+- 0 4750 4668"/>
              <a:gd name="T5" fmla="*/ T4 w 357"/>
              <a:gd name="T6" fmla="+- 0 2440 2392"/>
              <a:gd name="T7" fmla="*/ 2440 h 490"/>
              <a:gd name="T8" fmla="+- 0 4728 4668"/>
              <a:gd name="T9" fmla="*/ T8 w 357"/>
              <a:gd name="T10" fmla="+- 0 2493 2392"/>
              <a:gd name="T11" fmla="*/ 2493 h 490"/>
              <a:gd name="T12" fmla="+- 0 4727 4668"/>
              <a:gd name="T13" fmla="*/ T12 w 357"/>
              <a:gd name="T14" fmla="+- 0 2509 2392"/>
              <a:gd name="T15" fmla="*/ 2509 h 490"/>
              <a:gd name="T16" fmla="+- 0 4722 4668"/>
              <a:gd name="T17" fmla="*/ T16 w 357"/>
              <a:gd name="T18" fmla="+- 0 2605 2392"/>
              <a:gd name="T19" fmla="*/ 2605 h 490"/>
              <a:gd name="T20" fmla="+- 0 4711 4668"/>
              <a:gd name="T21" fmla="*/ T20 w 357"/>
              <a:gd name="T22" fmla="+- 0 2607 2392"/>
              <a:gd name="T23" fmla="*/ 2607 h 490"/>
              <a:gd name="T24" fmla="+- 0 4680 4668"/>
              <a:gd name="T25" fmla="*/ T24 w 357"/>
              <a:gd name="T26" fmla="+- 0 2629 2392"/>
              <a:gd name="T27" fmla="*/ 2629 h 490"/>
              <a:gd name="T28" fmla="+- 0 4668 4668"/>
              <a:gd name="T29" fmla="*/ T28 w 357"/>
              <a:gd name="T30" fmla="+- 0 2666 2392"/>
              <a:gd name="T31" fmla="*/ 2666 h 490"/>
              <a:gd name="T32" fmla="+- 0 4671 4668"/>
              <a:gd name="T33" fmla="*/ T32 w 357"/>
              <a:gd name="T34" fmla="+- 0 2840 2392"/>
              <a:gd name="T35" fmla="*/ 2840 h 490"/>
              <a:gd name="T36" fmla="+- 0 4696 4668"/>
              <a:gd name="T37" fmla="*/ T36 w 357"/>
              <a:gd name="T38" fmla="+- 0 2873 2392"/>
              <a:gd name="T39" fmla="*/ 2873 h 490"/>
              <a:gd name="T40" fmla="+- 0 4716 4668"/>
              <a:gd name="T41" fmla="*/ T40 w 357"/>
              <a:gd name="T42" fmla="+- 0 2881 2392"/>
              <a:gd name="T43" fmla="*/ 2881 h 490"/>
              <a:gd name="T44" fmla="+- 0 4718 4668"/>
              <a:gd name="T45" fmla="*/ T44 w 357"/>
              <a:gd name="T46" fmla="+- 0 2881 2392"/>
              <a:gd name="T47" fmla="*/ 2881 h 490"/>
              <a:gd name="T48" fmla="+- 0 4983 4668"/>
              <a:gd name="T49" fmla="*/ T48 w 357"/>
              <a:gd name="T50" fmla="+- 0 2879 2392"/>
              <a:gd name="T51" fmla="*/ 2879 h 490"/>
              <a:gd name="T52" fmla="+- 0 5001 4668"/>
              <a:gd name="T53" fmla="*/ T52 w 357"/>
              <a:gd name="T54" fmla="+- 0 2869 2392"/>
              <a:gd name="T55" fmla="*/ 2869 h 490"/>
              <a:gd name="T56" fmla="+- 0 5018 4668"/>
              <a:gd name="T57" fmla="*/ T56 w 357"/>
              <a:gd name="T58" fmla="+- 0 2848 2392"/>
              <a:gd name="T59" fmla="*/ 2848 h 490"/>
              <a:gd name="T60" fmla="+- 0 5024 4668"/>
              <a:gd name="T61" fmla="*/ T60 w 357"/>
              <a:gd name="T62" fmla="+- 0 2822 2392"/>
              <a:gd name="T63" fmla="*/ 2822 h 490"/>
              <a:gd name="T64" fmla="+- 0 4832 4668"/>
              <a:gd name="T65" fmla="*/ T64 w 357"/>
              <a:gd name="T66" fmla="+- 0 2816 2392"/>
              <a:gd name="T67" fmla="*/ 2816 h 490"/>
              <a:gd name="T68" fmla="+- 0 4831 4668"/>
              <a:gd name="T69" fmla="*/ T68 w 357"/>
              <a:gd name="T70" fmla="+- 0 2791 2392"/>
              <a:gd name="T71" fmla="*/ 2791 h 490"/>
              <a:gd name="T72" fmla="+- 0 4831 4668"/>
              <a:gd name="T73" fmla="*/ T72 w 357"/>
              <a:gd name="T74" fmla="+- 0 2780 2392"/>
              <a:gd name="T75" fmla="*/ 2780 h 490"/>
              <a:gd name="T76" fmla="+- 0 4831 4668"/>
              <a:gd name="T77" fmla="*/ T76 w 357"/>
              <a:gd name="T78" fmla="+- 0 2755 2392"/>
              <a:gd name="T79" fmla="*/ 2755 h 490"/>
              <a:gd name="T80" fmla="+- 0 4827 4668"/>
              <a:gd name="T81" fmla="*/ T80 w 357"/>
              <a:gd name="T82" fmla="+- 0 2751 2392"/>
              <a:gd name="T83" fmla="*/ 2751 h 490"/>
              <a:gd name="T84" fmla="+- 0 4817 4668"/>
              <a:gd name="T85" fmla="*/ T84 w 357"/>
              <a:gd name="T86" fmla="+- 0 2732 2392"/>
              <a:gd name="T87" fmla="*/ 2732 h 490"/>
              <a:gd name="T88" fmla="+- 0 4822 4668"/>
              <a:gd name="T89" fmla="*/ T88 w 357"/>
              <a:gd name="T90" fmla="+- 0 2710 2392"/>
              <a:gd name="T91" fmla="*/ 2710 h 490"/>
              <a:gd name="T92" fmla="+- 0 4840 4668"/>
              <a:gd name="T93" fmla="*/ T92 w 357"/>
              <a:gd name="T94" fmla="+- 0 2698 2392"/>
              <a:gd name="T95" fmla="*/ 2698 h 490"/>
              <a:gd name="T96" fmla="+- 0 5024 4668"/>
              <a:gd name="T97" fmla="*/ T96 w 357"/>
              <a:gd name="T98" fmla="+- 0 2666 2392"/>
              <a:gd name="T99" fmla="*/ 2666 h 490"/>
              <a:gd name="T100" fmla="+- 0 5008 4668"/>
              <a:gd name="T101" fmla="*/ T100 w 357"/>
              <a:gd name="T102" fmla="+- 0 2623 2392"/>
              <a:gd name="T103" fmla="*/ 2623 h 490"/>
              <a:gd name="T104" fmla="+- 0 4967 4668"/>
              <a:gd name="T105" fmla="*/ T104 w 357"/>
              <a:gd name="T106" fmla="+- 0 2605 2392"/>
              <a:gd name="T107" fmla="*/ 2605 h 490"/>
              <a:gd name="T108" fmla="+- 0 4966 4668"/>
              <a:gd name="T109" fmla="*/ T108 w 357"/>
              <a:gd name="T110" fmla="+- 0 2605 2392"/>
              <a:gd name="T111" fmla="*/ 2605 h 490"/>
              <a:gd name="T112" fmla="+- 0 4787 4668"/>
              <a:gd name="T113" fmla="*/ T112 w 357"/>
              <a:gd name="T114" fmla="+- 0 2605 2392"/>
              <a:gd name="T115" fmla="*/ 2605 h 490"/>
              <a:gd name="T116" fmla="+- 0 4786 4668"/>
              <a:gd name="T117" fmla="*/ T116 w 357"/>
              <a:gd name="T118" fmla="+- 0 2604 2392"/>
              <a:gd name="T119" fmla="*/ 2604 h 490"/>
              <a:gd name="T120" fmla="+- 0 4787 4668"/>
              <a:gd name="T121" fmla="*/ T120 w 357"/>
              <a:gd name="T122" fmla="+- 0 2510 2392"/>
              <a:gd name="T123" fmla="*/ 2510 h 490"/>
              <a:gd name="T124" fmla="+- 0 4803 4668"/>
              <a:gd name="T125" fmla="*/ T124 w 357"/>
              <a:gd name="T126" fmla="+- 0 2470 2392"/>
              <a:gd name="T127" fmla="*/ 2470 h 490"/>
              <a:gd name="T128" fmla="+- 0 4842 4668"/>
              <a:gd name="T129" fmla="*/ T128 w 357"/>
              <a:gd name="T130" fmla="+- 0 2452 2392"/>
              <a:gd name="T131" fmla="*/ 2452 h 490"/>
              <a:gd name="T132" fmla="+- 0 4937 4668"/>
              <a:gd name="T133" fmla="*/ T132 w 357"/>
              <a:gd name="T134" fmla="+- 0 2433 2392"/>
              <a:gd name="T135" fmla="*/ 2433 h 490"/>
              <a:gd name="T136" fmla="+- 0 4868 4668"/>
              <a:gd name="T137" fmla="*/ T136 w 357"/>
              <a:gd name="T138" fmla="+- 0 2392 2392"/>
              <a:gd name="T139" fmla="*/ 2392 h 490"/>
              <a:gd name="T140" fmla="+- 0 4840 4668"/>
              <a:gd name="T141" fmla="*/ T140 w 357"/>
              <a:gd name="T142" fmla="+- 0 2698 2392"/>
              <a:gd name="T143" fmla="*/ 2698 h 490"/>
              <a:gd name="T144" fmla="+- 0 4862 4668"/>
              <a:gd name="T145" fmla="*/ T144 w 357"/>
              <a:gd name="T146" fmla="+- 0 2702 2392"/>
              <a:gd name="T147" fmla="*/ 2702 h 490"/>
              <a:gd name="T148" fmla="+- 0 4875 4668"/>
              <a:gd name="T149" fmla="*/ T148 w 357"/>
              <a:gd name="T150" fmla="+- 0 2721 2392"/>
              <a:gd name="T151" fmla="*/ 2721 h 490"/>
              <a:gd name="T152" fmla="+- 0 4871 4668"/>
              <a:gd name="T153" fmla="*/ T152 w 357"/>
              <a:gd name="T154" fmla="+- 0 2743 2392"/>
              <a:gd name="T155" fmla="*/ 2743 h 490"/>
              <a:gd name="T156" fmla="+- 0 4867 4668"/>
              <a:gd name="T157" fmla="*/ T156 w 357"/>
              <a:gd name="T158" fmla="+- 0 2749 2392"/>
              <a:gd name="T159" fmla="*/ 2749 h 490"/>
              <a:gd name="T160" fmla="+- 0 4861 4668"/>
              <a:gd name="T161" fmla="*/ T160 w 357"/>
              <a:gd name="T162" fmla="+- 0 2755 2392"/>
              <a:gd name="T163" fmla="*/ 2755 h 490"/>
              <a:gd name="T164" fmla="+- 0 4857 4668"/>
              <a:gd name="T165" fmla="*/ T164 w 357"/>
              <a:gd name="T166" fmla="+- 0 2817 2392"/>
              <a:gd name="T167" fmla="*/ 2817 h 490"/>
              <a:gd name="T168" fmla="+- 0 5024 4668"/>
              <a:gd name="T169" fmla="*/ T168 w 357"/>
              <a:gd name="T170" fmla="+- 0 2822 2392"/>
              <a:gd name="T171" fmla="*/ 2822 h 490"/>
              <a:gd name="T172" fmla="+- 0 4947 4668"/>
              <a:gd name="T173" fmla="*/ T172 w 357"/>
              <a:gd name="T174" fmla="+- 0 2452 2392"/>
              <a:gd name="T175" fmla="*/ 2452 h 490"/>
              <a:gd name="T176" fmla="+- 0 4863 4668"/>
              <a:gd name="T177" fmla="*/ T176 w 357"/>
              <a:gd name="T178" fmla="+- 0 2454 2392"/>
              <a:gd name="T179" fmla="*/ 2454 h 490"/>
              <a:gd name="T180" fmla="+- 0 4896 4668"/>
              <a:gd name="T181" fmla="*/ T180 w 357"/>
              <a:gd name="T182" fmla="+- 0 2481 2392"/>
              <a:gd name="T183" fmla="*/ 2481 h 490"/>
              <a:gd name="T184" fmla="+- 0 4905 4668"/>
              <a:gd name="T185" fmla="*/ T184 w 357"/>
              <a:gd name="T186" fmla="+- 0 2505 2392"/>
              <a:gd name="T187" fmla="*/ 2505 h 490"/>
              <a:gd name="T188" fmla="+- 0 4905 4668"/>
              <a:gd name="T189" fmla="*/ T188 w 357"/>
              <a:gd name="T190" fmla="+- 0 2605 2392"/>
              <a:gd name="T191" fmla="*/ 2605 h 490"/>
              <a:gd name="T192" fmla="+- 0 4965 4668"/>
              <a:gd name="T193" fmla="*/ T192 w 357"/>
              <a:gd name="T194" fmla="+- 0 2605 2392"/>
              <a:gd name="T195" fmla="*/ 2605 h 490"/>
              <a:gd name="T196" fmla="+- 0 4957 4668"/>
              <a:gd name="T197" fmla="*/ T196 w 357"/>
              <a:gd name="T198" fmla="+- 0 2469 2392"/>
              <a:gd name="T199" fmla="*/ 2469 h 4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357" h="490">
                <a:moveTo>
                  <a:pt x="200" y="0"/>
                </a:moveTo>
                <a:lnTo>
                  <a:pt x="154" y="0"/>
                </a:lnTo>
                <a:lnTo>
                  <a:pt x="114" y="17"/>
                </a:lnTo>
                <a:lnTo>
                  <a:pt x="82" y="48"/>
                </a:lnTo>
                <a:lnTo>
                  <a:pt x="63" y="91"/>
                </a:lnTo>
                <a:lnTo>
                  <a:pt x="60" y="101"/>
                </a:lnTo>
                <a:lnTo>
                  <a:pt x="59" y="111"/>
                </a:lnTo>
                <a:lnTo>
                  <a:pt x="59" y="117"/>
                </a:lnTo>
                <a:lnTo>
                  <a:pt x="59" y="212"/>
                </a:lnTo>
                <a:lnTo>
                  <a:pt x="54" y="213"/>
                </a:lnTo>
                <a:lnTo>
                  <a:pt x="48" y="214"/>
                </a:lnTo>
                <a:lnTo>
                  <a:pt x="43" y="215"/>
                </a:lnTo>
                <a:lnTo>
                  <a:pt x="26" y="223"/>
                </a:lnTo>
                <a:lnTo>
                  <a:pt x="12" y="237"/>
                </a:lnTo>
                <a:lnTo>
                  <a:pt x="3" y="254"/>
                </a:lnTo>
                <a:lnTo>
                  <a:pt x="0" y="274"/>
                </a:lnTo>
                <a:lnTo>
                  <a:pt x="0" y="429"/>
                </a:lnTo>
                <a:lnTo>
                  <a:pt x="3" y="448"/>
                </a:lnTo>
                <a:lnTo>
                  <a:pt x="13" y="466"/>
                </a:lnTo>
                <a:lnTo>
                  <a:pt x="28" y="481"/>
                </a:lnTo>
                <a:lnTo>
                  <a:pt x="48" y="489"/>
                </a:lnTo>
                <a:lnTo>
                  <a:pt x="49" y="489"/>
                </a:lnTo>
                <a:lnTo>
                  <a:pt x="50" y="489"/>
                </a:lnTo>
                <a:lnTo>
                  <a:pt x="306" y="489"/>
                </a:lnTo>
                <a:lnTo>
                  <a:pt x="315" y="487"/>
                </a:lnTo>
                <a:lnTo>
                  <a:pt x="325" y="484"/>
                </a:lnTo>
                <a:lnTo>
                  <a:pt x="333" y="477"/>
                </a:lnTo>
                <a:lnTo>
                  <a:pt x="343" y="467"/>
                </a:lnTo>
                <a:lnTo>
                  <a:pt x="350" y="456"/>
                </a:lnTo>
                <a:lnTo>
                  <a:pt x="355" y="443"/>
                </a:lnTo>
                <a:lnTo>
                  <a:pt x="356" y="430"/>
                </a:lnTo>
                <a:lnTo>
                  <a:pt x="174" y="430"/>
                </a:lnTo>
                <a:lnTo>
                  <a:pt x="164" y="424"/>
                </a:lnTo>
                <a:lnTo>
                  <a:pt x="163" y="405"/>
                </a:lnTo>
                <a:lnTo>
                  <a:pt x="163" y="399"/>
                </a:lnTo>
                <a:lnTo>
                  <a:pt x="163" y="388"/>
                </a:lnTo>
                <a:lnTo>
                  <a:pt x="163" y="374"/>
                </a:lnTo>
                <a:lnTo>
                  <a:pt x="163" y="363"/>
                </a:lnTo>
                <a:lnTo>
                  <a:pt x="162" y="361"/>
                </a:lnTo>
                <a:lnTo>
                  <a:pt x="159" y="359"/>
                </a:lnTo>
                <a:lnTo>
                  <a:pt x="152" y="350"/>
                </a:lnTo>
                <a:lnTo>
                  <a:pt x="149" y="340"/>
                </a:lnTo>
                <a:lnTo>
                  <a:pt x="149" y="328"/>
                </a:lnTo>
                <a:lnTo>
                  <a:pt x="154" y="318"/>
                </a:lnTo>
                <a:lnTo>
                  <a:pt x="162" y="310"/>
                </a:lnTo>
                <a:lnTo>
                  <a:pt x="172" y="306"/>
                </a:lnTo>
                <a:lnTo>
                  <a:pt x="356" y="306"/>
                </a:lnTo>
                <a:lnTo>
                  <a:pt x="356" y="274"/>
                </a:lnTo>
                <a:lnTo>
                  <a:pt x="352" y="250"/>
                </a:lnTo>
                <a:lnTo>
                  <a:pt x="340" y="231"/>
                </a:lnTo>
                <a:lnTo>
                  <a:pt x="321" y="218"/>
                </a:lnTo>
                <a:lnTo>
                  <a:pt x="299" y="213"/>
                </a:lnTo>
                <a:lnTo>
                  <a:pt x="298" y="213"/>
                </a:lnTo>
                <a:lnTo>
                  <a:pt x="297" y="213"/>
                </a:lnTo>
                <a:lnTo>
                  <a:pt x="119" y="213"/>
                </a:lnTo>
                <a:lnTo>
                  <a:pt x="119" y="212"/>
                </a:lnTo>
                <a:lnTo>
                  <a:pt x="118" y="212"/>
                </a:lnTo>
                <a:lnTo>
                  <a:pt x="118" y="142"/>
                </a:lnTo>
                <a:lnTo>
                  <a:pt x="119" y="118"/>
                </a:lnTo>
                <a:lnTo>
                  <a:pt x="124" y="96"/>
                </a:lnTo>
                <a:lnTo>
                  <a:pt x="135" y="78"/>
                </a:lnTo>
                <a:lnTo>
                  <a:pt x="153" y="65"/>
                </a:lnTo>
                <a:lnTo>
                  <a:pt x="174" y="60"/>
                </a:lnTo>
                <a:lnTo>
                  <a:pt x="279" y="60"/>
                </a:lnTo>
                <a:lnTo>
                  <a:pt x="269" y="41"/>
                </a:lnTo>
                <a:lnTo>
                  <a:pt x="238" y="14"/>
                </a:lnTo>
                <a:lnTo>
                  <a:pt x="200" y="0"/>
                </a:lnTo>
                <a:close/>
                <a:moveTo>
                  <a:pt x="356" y="306"/>
                </a:moveTo>
                <a:lnTo>
                  <a:pt x="172" y="306"/>
                </a:lnTo>
                <a:lnTo>
                  <a:pt x="183" y="306"/>
                </a:lnTo>
                <a:lnTo>
                  <a:pt x="194" y="310"/>
                </a:lnTo>
                <a:lnTo>
                  <a:pt x="202" y="318"/>
                </a:lnTo>
                <a:lnTo>
                  <a:pt x="207" y="329"/>
                </a:lnTo>
                <a:lnTo>
                  <a:pt x="207" y="340"/>
                </a:lnTo>
                <a:lnTo>
                  <a:pt x="203" y="351"/>
                </a:lnTo>
                <a:lnTo>
                  <a:pt x="201" y="354"/>
                </a:lnTo>
                <a:lnTo>
                  <a:pt x="199" y="357"/>
                </a:lnTo>
                <a:lnTo>
                  <a:pt x="193" y="361"/>
                </a:lnTo>
                <a:lnTo>
                  <a:pt x="193" y="363"/>
                </a:lnTo>
                <a:lnTo>
                  <a:pt x="193" y="419"/>
                </a:lnTo>
                <a:lnTo>
                  <a:pt x="189" y="425"/>
                </a:lnTo>
                <a:lnTo>
                  <a:pt x="174" y="430"/>
                </a:lnTo>
                <a:lnTo>
                  <a:pt x="356" y="430"/>
                </a:lnTo>
                <a:lnTo>
                  <a:pt x="356" y="306"/>
                </a:lnTo>
                <a:close/>
                <a:moveTo>
                  <a:pt x="279" y="60"/>
                </a:moveTo>
                <a:lnTo>
                  <a:pt x="174" y="60"/>
                </a:lnTo>
                <a:lnTo>
                  <a:pt x="195" y="62"/>
                </a:lnTo>
                <a:lnTo>
                  <a:pt x="214" y="72"/>
                </a:lnTo>
                <a:lnTo>
                  <a:pt x="228" y="89"/>
                </a:lnTo>
                <a:lnTo>
                  <a:pt x="236" y="110"/>
                </a:lnTo>
                <a:lnTo>
                  <a:pt x="237" y="113"/>
                </a:lnTo>
                <a:lnTo>
                  <a:pt x="237" y="117"/>
                </a:lnTo>
                <a:lnTo>
                  <a:pt x="237" y="213"/>
                </a:lnTo>
                <a:lnTo>
                  <a:pt x="297" y="213"/>
                </a:lnTo>
                <a:lnTo>
                  <a:pt x="297" y="118"/>
                </a:lnTo>
                <a:lnTo>
                  <a:pt x="289" y="77"/>
                </a:lnTo>
                <a:lnTo>
                  <a:pt x="279" y="60"/>
                </a:lnTo>
                <a:close/>
              </a:path>
            </a:pathLst>
          </a:custGeom>
          <a:solidFill>
            <a:srgbClr val="F689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nvGrpSpPr>
          <p:cNvPr id="21" name="Group 20"/>
          <p:cNvGrpSpPr>
            <a:grpSpLocks/>
          </p:cNvGrpSpPr>
          <p:nvPr/>
        </p:nvGrpSpPr>
        <p:grpSpPr bwMode="auto">
          <a:xfrm>
            <a:off x="3336758" y="3953435"/>
            <a:ext cx="396875" cy="299720"/>
            <a:chOff x="4533" y="1636"/>
            <a:chExt cx="625" cy="472"/>
          </a:xfrm>
        </p:grpSpPr>
        <p:sp>
          <p:nvSpPr>
            <p:cNvPr id="22" name="AutoShape 138"/>
            <p:cNvSpPr>
              <a:spLocks/>
            </p:cNvSpPr>
            <p:nvPr/>
          </p:nvSpPr>
          <p:spPr bwMode="auto">
            <a:xfrm>
              <a:off x="-35" y="10386"/>
              <a:ext cx="597" cy="444"/>
            </a:xfrm>
            <a:custGeom>
              <a:avLst/>
              <a:gdLst>
                <a:gd name="T0" fmla="+- 0 4583 -35"/>
                <a:gd name="T1" fmla="*/ T0 w 597"/>
                <a:gd name="T2" fmla="+- 0 1651 10386"/>
                <a:gd name="T3" fmla="*/ 1651 h 444"/>
                <a:gd name="T4" fmla="+- 0 4583 -35"/>
                <a:gd name="T5" fmla="*/ T4 w 597"/>
                <a:gd name="T6" fmla="+- 0 2064 10386"/>
                <a:gd name="T7" fmla="*/ 2064 h 444"/>
                <a:gd name="T8" fmla="+- 0 5144 -35"/>
                <a:gd name="T9" fmla="*/ T8 w 597"/>
                <a:gd name="T10" fmla="+- 0 2064 10386"/>
                <a:gd name="T11" fmla="*/ 2064 h 444"/>
                <a:gd name="T12" fmla="+- 0 4618 -35"/>
                <a:gd name="T13" fmla="*/ T12 w 597"/>
                <a:gd name="T14" fmla="+- 0 1699 10386"/>
                <a:gd name="T15" fmla="*/ 1699 h 444"/>
                <a:gd name="T16" fmla="+- 0 4583 -35"/>
                <a:gd name="T17" fmla="*/ T16 w 597"/>
                <a:gd name="T18" fmla="+- 0 1651 10386"/>
                <a:gd name="T19" fmla="*/ 1651 h 444"/>
                <a:gd name="T20" fmla="+- 0 4548 -35"/>
                <a:gd name="T21" fmla="*/ T20 w 597"/>
                <a:gd name="T22" fmla="+- 0 1699 10386"/>
                <a:gd name="T23" fmla="*/ 1699 h 444"/>
                <a:gd name="T24" fmla="+- 0 5100 -35"/>
                <a:gd name="T25" fmla="*/ T24 w 597"/>
                <a:gd name="T26" fmla="+- 0 2094 10386"/>
                <a:gd name="T27" fmla="*/ 2094 h 444"/>
                <a:gd name="T28" fmla="+- 0 5144 -35"/>
                <a:gd name="T29" fmla="*/ T28 w 597"/>
                <a:gd name="T30" fmla="+- 0 2064 10386"/>
                <a:gd name="T31" fmla="*/ 2064 h 444"/>
                <a:gd name="T32" fmla="+- 0 5100 -35"/>
                <a:gd name="T33" fmla="*/ T32 w 597"/>
                <a:gd name="T34" fmla="+- 0 2035 10386"/>
                <a:gd name="T35" fmla="*/ 2035 h 444"/>
                <a:gd name="T36" fmla="+- 0 4584 -35"/>
                <a:gd name="T37" fmla="*/ T36 w 597"/>
                <a:gd name="T38" fmla="+- 0 1875 10386"/>
                <a:gd name="T39" fmla="*/ 1875 h 444"/>
                <a:gd name="T40" fmla="+- 0 4729 -35"/>
                <a:gd name="T41" fmla="*/ T40 w 597"/>
                <a:gd name="T42" fmla="+- 0 1779 10386"/>
                <a:gd name="T43" fmla="*/ 1779 h 444"/>
                <a:gd name="T44" fmla="+- 0 4839 -35"/>
                <a:gd name="T45" fmla="*/ T44 w 597"/>
                <a:gd name="T46" fmla="+- 0 1832 10386"/>
                <a:gd name="T47" fmla="*/ 1832 h 444"/>
                <a:gd name="T48" fmla="+- 0 5019 -35"/>
                <a:gd name="T49" fmla="*/ T48 w 597"/>
                <a:gd name="T50" fmla="+- 0 1713 10386"/>
                <a:gd name="T51" fmla="*/ 1713 h 444"/>
                <a:gd name="T52" fmla="+- 0 4974 -35"/>
                <a:gd name="T53" fmla="*/ T52 w 597"/>
                <a:gd name="T54" fmla="+- 0 1723 10386"/>
                <a:gd name="T55" fmla="*/ 1723 h 444"/>
                <a:gd name="T56" fmla="+- 0 5050 -35"/>
                <a:gd name="T57" fmla="*/ T56 w 597"/>
                <a:gd name="T58" fmla="+- 0 1691 10386"/>
                <a:gd name="T59" fmla="*/ 1691 h 444"/>
                <a:gd name="T60" fmla="+- 0 4993 -35"/>
                <a:gd name="T61" fmla="*/ T60 w 597"/>
                <a:gd name="T62" fmla="+- 0 1749 10386"/>
                <a:gd name="T63" fmla="*/ 1749 h 444"/>
                <a:gd name="T64" fmla="+- 0 4974 -35"/>
                <a:gd name="T65" fmla="*/ T64 w 597"/>
                <a:gd name="T66" fmla="+- 0 1723 10386"/>
                <a:gd name="T67" fmla="*/ 1723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97" h="444">
                  <a:moveTo>
                    <a:pt x="4618" y="-8735"/>
                  </a:moveTo>
                  <a:lnTo>
                    <a:pt x="4618" y="-8322"/>
                  </a:lnTo>
                  <a:lnTo>
                    <a:pt x="5179" y="-8322"/>
                  </a:lnTo>
                  <a:moveTo>
                    <a:pt x="4653" y="-8687"/>
                  </a:moveTo>
                  <a:lnTo>
                    <a:pt x="4618" y="-8735"/>
                  </a:lnTo>
                  <a:lnTo>
                    <a:pt x="4583" y="-8687"/>
                  </a:lnTo>
                  <a:moveTo>
                    <a:pt x="5135" y="-8292"/>
                  </a:moveTo>
                  <a:lnTo>
                    <a:pt x="5179" y="-8322"/>
                  </a:lnTo>
                  <a:lnTo>
                    <a:pt x="5135" y="-8351"/>
                  </a:lnTo>
                  <a:moveTo>
                    <a:pt x="4619" y="-8511"/>
                  </a:moveTo>
                  <a:lnTo>
                    <a:pt x="4764" y="-8607"/>
                  </a:lnTo>
                  <a:lnTo>
                    <a:pt x="4874" y="-8554"/>
                  </a:lnTo>
                  <a:lnTo>
                    <a:pt x="5054" y="-8673"/>
                  </a:lnTo>
                  <a:moveTo>
                    <a:pt x="5009" y="-8663"/>
                  </a:moveTo>
                  <a:lnTo>
                    <a:pt x="5085" y="-8695"/>
                  </a:lnTo>
                  <a:lnTo>
                    <a:pt x="5028" y="-8637"/>
                  </a:lnTo>
                  <a:lnTo>
                    <a:pt x="5009" y="-8663"/>
                  </a:lnTo>
                  <a:close/>
                </a:path>
              </a:pathLst>
            </a:custGeom>
            <a:noFill/>
            <a:ln w="18263">
              <a:solidFill>
                <a:srgbClr val="C127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3" name="Line 137"/>
            <p:cNvCxnSpPr/>
            <p:nvPr/>
          </p:nvCxnSpPr>
          <p:spPr bwMode="auto">
            <a:xfrm>
              <a:off x="4765" y="1896"/>
              <a:ext cx="0" cy="163"/>
            </a:xfrm>
            <a:prstGeom prst="line">
              <a:avLst/>
            </a:prstGeom>
            <a:noFill/>
            <a:ln w="40158">
              <a:solidFill>
                <a:srgbClr val="C12727"/>
              </a:solidFill>
              <a:round/>
              <a:headEnd/>
              <a:tailEn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4844" y="1938"/>
              <a:ext cx="64" cy="121"/>
            </a:xfrm>
            <a:prstGeom prst="rect">
              <a:avLst/>
            </a:prstGeom>
            <a:solidFill>
              <a:srgbClr val="C1272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25" name="Line 135"/>
            <p:cNvCxnSpPr/>
            <p:nvPr/>
          </p:nvCxnSpPr>
          <p:spPr bwMode="auto">
            <a:xfrm>
              <a:off x="4987" y="1840"/>
              <a:ext cx="0" cy="218"/>
            </a:xfrm>
            <a:prstGeom prst="line">
              <a:avLst/>
            </a:prstGeom>
            <a:noFill/>
            <a:ln w="40158">
              <a:solidFill>
                <a:srgbClr val="C12727"/>
              </a:solidFill>
              <a:round/>
              <a:headEnd/>
              <a:tailEnd/>
            </a:ln>
            <a:extLst>
              <a:ext uri="{909E8E84-426E-40DD-AFC4-6F175D3DCCD1}">
                <a14:hiddenFill xmlns:a14="http://schemas.microsoft.com/office/drawing/2010/main">
                  <a:noFill/>
                </a14:hiddenFill>
              </a:ext>
            </a:extLst>
          </p:spPr>
        </p:cxnSp>
        <p:sp>
          <p:nvSpPr>
            <p:cNvPr id="26" name="Rectangle 25"/>
            <p:cNvSpPr>
              <a:spLocks noChangeArrowheads="1"/>
            </p:cNvSpPr>
            <p:nvPr/>
          </p:nvSpPr>
          <p:spPr bwMode="auto">
            <a:xfrm>
              <a:off x="4622" y="1961"/>
              <a:ext cx="64" cy="98"/>
            </a:xfrm>
            <a:prstGeom prst="rect">
              <a:avLst/>
            </a:prstGeom>
            <a:solidFill>
              <a:srgbClr val="C1272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27" name="Group 26"/>
          <p:cNvGrpSpPr>
            <a:grpSpLocks/>
          </p:cNvGrpSpPr>
          <p:nvPr/>
        </p:nvGrpSpPr>
        <p:grpSpPr bwMode="auto">
          <a:xfrm>
            <a:off x="3243522" y="5088059"/>
            <a:ext cx="419341" cy="366395"/>
            <a:chOff x="4576" y="3038"/>
            <a:chExt cx="540" cy="577"/>
          </a:xfrm>
        </p:grpSpPr>
        <p:pic>
          <p:nvPicPr>
            <p:cNvPr id="28"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7" y="3038"/>
              <a:ext cx="398" cy="424"/>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31"/>
            <p:cNvSpPr>
              <a:spLocks/>
            </p:cNvSpPr>
            <p:nvPr/>
          </p:nvSpPr>
          <p:spPr bwMode="auto">
            <a:xfrm>
              <a:off x="4576" y="3443"/>
              <a:ext cx="540" cy="172"/>
            </a:xfrm>
            <a:custGeom>
              <a:avLst/>
              <a:gdLst>
                <a:gd name="T0" fmla="+- 0 5079 4576"/>
                <a:gd name="T1" fmla="*/ T0 w 540"/>
                <a:gd name="T2" fmla="+- 0 3453 3443"/>
                <a:gd name="T3" fmla="*/ 3453 h 172"/>
                <a:gd name="T4" fmla="+- 0 5047 4576"/>
                <a:gd name="T5" fmla="*/ T4 w 540"/>
                <a:gd name="T6" fmla="+- 0 3479 3443"/>
                <a:gd name="T7" fmla="*/ 3479 h 172"/>
                <a:gd name="T8" fmla="+- 0 5015 4576"/>
                <a:gd name="T9" fmla="*/ T8 w 540"/>
                <a:gd name="T10" fmla="+- 0 3485 3443"/>
                <a:gd name="T11" fmla="*/ 3485 h 172"/>
                <a:gd name="T12" fmla="+- 0 4985 4576"/>
                <a:gd name="T13" fmla="*/ T12 w 540"/>
                <a:gd name="T14" fmla="+- 0 3461 3443"/>
                <a:gd name="T15" fmla="*/ 3461 h 172"/>
                <a:gd name="T16" fmla="+- 0 4887 4576"/>
                <a:gd name="T17" fmla="*/ T16 w 540"/>
                <a:gd name="T18" fmla="+- 0 3460 3443"/>
                <a:gd name="T19" fmla="*/ 3460 h 172"/>
                <a:gd name="T20" fmla="+- 0 4857 4576"/>
                <a:gd name="T21" fmla="*/ T20 w 540"/>
                <a:gd name="T22" fmla="+- 0 3485 3443"/>
                <a:gd name="T23" fmla="*/ 3485 h 172"/>
                <a:gd name="T24" fmla="+- 0 4824 4576"/>
                <a:gd name="T25" fmla="*/ T24 w 540"/>
                <a:gd name="T26" fmla="+- 0 3478 3443"/>
                <a:gd name="T27" fmla="*/ 3478 h 172"/>
                <a:gd name="T28" fmla="+- 0 4782 4576"/>
                <a:gd name="T29" fmla="*/ T28 w 540"/>
                <a:gd name="T30" fmla="+- 0 3448 3443"/>
                <a:gd name="T31" fmla="*/ 3448 h 172"/>
                <a:gd name="T32" fmla="+- 0 4700 4576"/>
                <a:gd name="T33" fmla="*/ T32 w 540"/>
                <a:gd name="T34" fmla="+- 0 3466 3443"/>
                <a:gd name="T35" fmla="*/ 3466 h 172"/>
                <a:gd name="T36" fmla="+- 0 4666 4576"/>
                <a:gd name="T37" fmla="*/ T36 w 540"/>
                <a:gd name="T38" fmla="+- 0 3487 3443"/>
                <a:gd name="T39" fmla="*/ 3487 h 172"/>
                <a:gd name="T40" fmla="+- 0 4645 4576"/>
                <a:gd name="T41" fmla="*/ T40 w 540"/>
                <a:gd name="T42" fmla="+- 0 3479 3443"/>
                <a:gd name="T43" fmla="*/ 3479 h 172"/>
                <a:gd name="T44" fmla="+- 0 4613 4576"/>
                <a:gd name="T45" fmla="*/ T44 w 540"/>
                <a:gd name="T46" fmla="+- 0 3453 3443"/>
                <a:gd name="T47" fmla="*/ 3453 h 172"/>
                <a:gd name="T48" fmla="+- 0 4576 4576"/>
                <a:gd name="T49" fmla="*/ T48 w 540"/>
                <a:gd name="T50" fmla="+- 0 3487 3443"/>
                <a:gd name="T51" fmla="*/ 3487 h 172"/>
                <a:gd name="T52" fmla="+- 0 4606 4576"/>
                <a:gd name="T53" fmla="*/ T52 w 540"/>
                <a:gd name="T54" fmla="+- 0 3504 3443"/>
                <a:gd name="T55" fmla="*/ 3504 h 172"/>
                <a:gd name="T56" fmla="+- 0 4693 4576"/>
                <a:gd name="T57" fmla="*/ T56 w 540"/>
                <a:gd name="T58" fmla="+- 0 3526 3443"/>
                <a:gd name="T59" fmla="*/ 3526 h 172"/>
                <a:gd name="T60" fmla="+- 0 4733 4576"/>
                <a:gd name="T61" fmla="*/ T60 w 540"/>
                <a:gd name="T62" fmla="+- 0 3497 3443"/>
                <a:gd name="T63" fmla="*/ 3497 h 172"/>
                <a:gd name="T64" fmla="+- 0 4756 4576"/>
                <a:gd name="T65" fmla="*/ T64 w 540"/>
                <a:gd name="T66" fmla="+- 0 3487 3443"/>
                <a:gd name="T67" fmla="*/ 3487 h 172"/>
                <a:gd name="T68" fmla="+- 0 4791 4576"/>
                <a:gd name="T69" fmla="*/ T68 w 540"/>
                <a:gd name="T70" fmla="+- 0 3509 3443"/>
                <a:gd name="T71" fmla="*/ 3509 h 172"/>
                <a:gd name="T72" fmla="+- 0 4870 4576"/>
                <a:gd name="T73" fmla="*/ T72 w 540"/>
                <a:gd name="T74" fmla="+- 0 3527 3443"/>
                <a:gd name="T75" fmla="*/ 3527 h 172"/>
                <a:gd name="T76" fmla="+- 0 4912 4576"/>
                <a:gd name="T77" fmla="*/ T76 w 540"/>
                <a:gd name="T78" fmla="+- 0 3498 3443"/>
                <a:gd name="T79" fmla="*/ 3498 h 172"/>
                <a:gd name="T80" fmla="+- 0 4960 4576"/>
                <a:gd name="T81" fmla="*/ T80 w 540"/>
                <a:gd name="T82" fmla="+- 0 3497 3443"/>
                <a:gd name="T83" fmla="*/ 3497 h 172"/>
                <a:gd name="T84" fmla="+- 0 5002 4576"/>
                <a:gd name="T85" fmla="*/ T84 w 540"/>
                <a:gd name="T86" fmla="+- 0 3527 3443"/>
                <a:gd name="T87" fmla="*/ 3527 h 172"/>
                <a:gd name="T88" fmla="+- 0 5063 4576"/>
                <a:gd name="T89" fmla="*/ T88 w 540"/>
                <a:gd name="T90" fmla="+- 0 3521 3443"/>
                <a:gd name="T91" fmla="*/ 3521 h 172"/>
                <a:gd name="T92" fmla="+- 0 5101 4576"/>
                <a:gd name="T93" fmla="*/ T92 w 540"/>
                <a:gd name="T94" fmla="+- 0 3487 3443"/>
                <a:gd name="T95" fmla="*/ 3487 h 172"/>
                <a:gd name="T96" fmla="+- 0 5116 4576"/>
                <a:gd name="T97" fmla="*/ T96 w 540"/>
                <a:gd name="T98" fmla="+- 0 3487 3443"/>
                <a:gd name="T99" fmla="*/ 3487 h 172"/>
                <a:gd name="T100" fmla="+- 0 5101 4576"/>
                <a:gd name="T101" fmla="*/ T100 w 540"/>
                <a:gd name="T102" fmla="+- 0 3528 3443"/>
                <a:gd name="T103" fmla="*/ 3528 h 172"/>
                <a:gd name="T104" fmla="+- 0 5059 4576"/>
                <a:gd name="T105" fmla="*/ T104 w 540"/>
                <a:gd name="T106" fmla="+- 0 3551 3443"/>
                <a:gd name="T107" fmla="*/ 3551 h 172"/>
                <a:gd name="T108" fmla="+- 0 5026 4576"/>
                <a:gd name="T109" fmla="*/ T108 w 540"/>
                <a:gd name="T110" fmla="+- 0 3571 3443"/>
                <a:gd name="T111" fmla="*/ 3571 h 172"/>
                <a:gd name="T112" fmla="+- 0 5006 4576"/>
                <a:gd name="T113" fmla="*/ T112 w 540"/>
                <a:gd name="T114" fmla="+- 0 3563 3443"/>
                <a:gd name="T115" fmla="*/ 3563 h 172"/>
                <a:gd name="T116" fmla="+- 0 4962 4576"/>
                <a:gd name="T117" fmla="*/ T116 w 540"/>
                <a:gd name="T118" fmla="+- 0 3531 3443"/>
                <a:gd name="T119" fmla="*/ 3531 h 172"/>
                <a:gd name="T120" fmla="+- 0 4878 4576"/>
                <a:gd name="T121" fmla="*/ T120 w 540"/>
                <a:gd name="T122" fmla="+- 0 3552 3443"/>
                <a:gd name="T123" fmla="*/ 3552 h 172"/>
                <a:gd name="T124" fmla="+- 0 4845 4576"/>
                <a:gd name="T125" fmla="*/ T124 w 540"/>
                <a:gd name="T126" fmla="+- 0 3571 3443"/>
                <a:gd name="T127" fmla="*/ 3571 h 172"/>
                <a:gd name="T128" fmla="+- 0 4816 4576"/>
                <a:gd name="T129" fmla="*/ T128 w 540"/>
                <a:gd name="T130" fmla="+- 0 3555 3443"/>
                <a:gd name="T131" fmla="*/ 3555 h 172"/>
                <a:gd name="T132" fmla="+- 0 4757 4576"/>
                <a:gd name="T133" fmla="*/ T132 w 540"/>
                <a:gd name="T134" fmla="+- 0 3527 3443"/>
                <a:gd name="T135" fmla="*/ 3527 h 172"/>
                <a:gd name="T136" fmla="+- 0 4695 4576"/>
                <a:gd name="T137" fmla="*/ T136 w 540"/>
                <a:gd name="T138" fmla="+- 0 3555 3443"/>
                <a:gd name="T139" fmla="*/ 3555 h 172"/>
                <a:gd name="T140" fmla="+- 0 4664 4576"/>
                <a:gd name="T141" fmla="*/ T140 w 540"/>
                <a:gd name="T142" fmla="+- 0 3570 3443"/>
                <a:gd name="T143" fmla="*/ 3570 h 172"/>
                <a:gd name="T144" fmla="+- 0 4628 4576"/>
                <a:gd name="T145" fmla="*/ T144 w 540"/>
                <a:gd name="T146" fmla="+- 0 3547 3443"/>
                <a:gd name="T147" fmla="*/ 3547 h 172"/>
                <a:gd name="T148" fmla="+- 0 4588 4576"/>
                <a:gd name="T149" fmla="*/ T148 w 540"/>
                <a:gd name="T150" fmla="+- 0 3528 3443"/>
                <a:gd name="T151" fmla="*/ 3528 h 172"/>
                <a:gd name="T152" fmla="+- 0 4595 4576"/>
                <a:gd name="T153" fmla="*/ T152 w 540"/>
                <a:gd name="T154" fmla="+- 0 3576 3443"/>
                <a:gd name="T155" fmla="*/ 3576 h 172"/>
                <a:gd name="T156" fmla="+- 0 4639 4576"/>
                <a:gd name="T157" fmla="*/ T156 w 540"/>
                <a:gd name="T158" fmla="+- 0 3610 3443"/>
                <a:gd name="T159" fmla="*/ 3610 h 172"/>
                <a:gd name="T160" fmla="+- 0 4724 4576"/>
                <a:gd name="T161" fmla="*/ T160 w 540"/>
                <a:gd name="T162" fmla="+- 0 3589 3443"/>
                <a:gd name="T163" fmla="*/ 3589 h 172"/>
                <a:gd name="T164" fmla="+- 0 4754 4576"/>
                <a:gd name="T165" fmla="*/ T164 w 540"/>
                <a:gd name="T166" fmla="+- 0 3571 3443"/>
                <a:gd name="T167" fmla="*/ 3571 h 172"/>
                <a:gd name="T168" fmla="+- 0 4782 4576"/>
                <a:gd name="T169" fmla="*/ T168 w 540"/>
                <a:gd name="T170" fmla="+- 0 3583 3443"/>
                <a:gd name="T171" fmla="*/ 3583 h 172"/>
                <a:gd name="T172" fmla="+- 0 4846 4576"/>
                <a:gd name="T173" fmla="*/ T172 w 540"/>
                <a:gd name="T174" fmla="+- 0 3614 3443"/>
                <a:gd name="T175" fmla="*/ 3614 h 172"/>
                <a:gd name="T176" fmla="+- 0 4909 4576"/>
                <a:gd name="T177" fmla="*/ T176 w 540"/>
                <a:gd name="T178" fmla="+- 0 3583 3443"/>
                <a:gd name="T179" fmla="*/ 3583 h 172"/>
                <a:gd name="T180" fmla="+- 0 4936 4576"/>
                <a:gd name="T181" fmla="*/ T180 w 540"/>
                <a:gd name="T182" fmla="+- 0 3570 3443"/>
                <a:gd name="T183" fmla="*/ 3570 h 172"/>
                <a:gd name="T184" fmla="+- 0 4969 4576"/>
                <a:gd name="T185" fmla="*/ T184 w 540"/>
                <a:gd name="T186" fmla="+- 0 3590 3443"/>
                <a:gd name="T187" fmla="*/ 3590 h 172"/>
                <a:gd name="T188" fmla="+- 0 5025 4576"/>
                <a:gd name="T189" fmla="*/ T188 w 540"/>
                <a:gd name="T190" fmla="+- 0 3614 3443"/>
                <a:gd name="T191" fmla="*/ 3614 h 172"/>
                <a:gd name="T192" fmla="+- 0 5078 4576"/>
                <a:gd name="T193" fmla="*/ T192 w 540"/>
                <a:gd name="T194" fmla="+- 0 3595 3443"/>
                <a:gd name="T195" fmla="*/ 3595 h 172"/>
                <a:gd name="T196" fmla="+- 0 5103 4576"/>
                <a:gd name="T197" fmla="*/ T196 w 540"/>
                <a:gd name="T198" fmla="+- 0 3570 3443"/>
                <a:gd name="T199" fmla="*/ 3570 h 1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540" h="172">
                  <a:moveTo>
                    <a:pt x="540" y="1"/>
                  </a:moveTo>
                  <a:lnTo>
                    <a:pt x="527" y="2"/>
                  </a:lnTo>
                  <a:lnTo>
                    <a:pt x="514" y="4"/>
                  </a:lnTo>
                  <a:lnTo>
                    <a:pt x="503" y="10"/>
                  </a:lnTo>
                  <a:lnTo>
                    <a:pt x="492" y="17"/>
                  </a:lnTo>
                  <a:lnTo>
                    <a:pt x="485" y="23"/>
                  </a:lnTo>
                  <a:lnTo>
                    <a:pt x="478" y="30"/>
                  </a:lnTo>
                  <a:lnTo>
                    <a:pt x="471" y="36"/>
                  </a:lnTo>
                  <a:lnTo>
                    <a:pt x="461" y="42"/>
                  </a:lnTo>
                  <a:lnTo>
                    <a:pt x="450" y="44"/>
                  </a:lnTo>
                  <a:lnTo>
                    <a:pt x="439" y="42"/>
                  </a:lnTo>
                  <a:lnTo>
                    <a:pt x="429" y="36"/>
                  </a:lnTo>
                  <a:lnTo>
                    <a:pt x="422" y="30"/>
                  </a:lnTo>
                  <a:lnTo>
                    <a:pt x="416" y="23"/>
                  </a:lnTo>
                  <a:lnTo>
                    <a:pt x="409" y="18"/>
                  </a:lnTo>
                  <a:lnTo>
                    <a:pt x="385" y="5"/>
                  </a:lnTo>
                  <a:lnTo>
                    <a:pt x="360" y="0"/>
                  </a:lnTo>
                  <a:lnTo>
                    <a:pt x="335" y="4"/>
                  </a:lnTo>
                  <a:lnTo>
                    <a:pt x="311" y="17"/>
                  </a:lnTo>
                  <a:lnTo>
                    <a:pt x="304" y="23"/>
                  </a:lnTo>
                  <a:lnTo>
                    <a:pt x="298" y="30"/>
                  </a:lnTo>
                  <a:lnTo>
                    <a:pt x="291" y="35"/>
                  </a:lnTo>
                  <a:lnTo>
                    <a:pt x="281" y="42"/>
                  </a:lnTo>
                  <a:lnTo>
                    <a:pt x="270" y="44"/>
                  </a:lnTo>
                  <a:lnTo>
                    <a:pt x="268" y="44"/>
                  </a:lnTo>
                  <a:lnTo>
                    <a:pt x="259" y="42"/>
                  </a:lnTo>
                  <a:lnTo>
                    <a:pt x="248" y="35"/>
                  </a:lnTo>
                  <a:lnTo>
                    <a:pt x="241" y="29"/>
                  </a:lnTo>
                  <a:lnTo>
                    <a:pt x="236" y="24"/>
                  </a:lnTo>
                  <a:lnTo>
                    <a:pt x="229" y="18"/>
                  </a:lnTo>
                  <a:lnTo>
                    <a:pt x="206" y="5"/>
                  </a:lnTo>
                  <a:lnTo>
                    <a:pt x="181" y="0"/>
                  </a:lnTo>
                  <a:lnTo>
                    <a:pt x="155" y="4"/>
                  </a:lnTo>
                  <a:lnTo>
                    <a:pt x="132" y="17"/>
                  </a:lnTo>
                  <a:lnTo>
                    <a:pt x="124" y="23"/>
                  </a:lnTo>
                  <a:lnTo>
                    <a:pt x="118" y="30"/>
                  </a:lnTo>
                  <a:lnTo>
                    <a:pt x="111" y="36"/>
                  </a:lnTo>
                  <a:lnTo>
                    <a:pt x="100" y="42"/>
                  </a:lnTo>
                  <a:lnTo>
                    <a:pt x="90" y="44"/>
                  </a:lnTo>
                  <a:lnTo>
                    <a:pt x="89" y="44"/>
                  </a:lnTo>
                  <a:lnTo>
                    <a:pt x="79" y="42"/>
                  </a:lnTo>
                  <a:lnTo>
                    <a:pt x="69" y="36"/>
                  </a:lnTo>
                  <a:lnTo>
                    <a:pt x="61" y="29"/>
                  </a:lnTo>
                  <a:lnTo>
                    <a:pt x="55" y="23"/>
                  </a:lnTo>
                  <a:lnTo>
                    <a:pt x="47" y="17"/>
                  </a:lnTo>
                  <a:lnTo>
                    <a:pt x="37" y="10"/>
                  </a:lnTo>
                  <a:lnTo>
                    <a:pt x="26" y="5"/>
                  </a:lnTo>
                  <a:lnTo>
                    <a:pt x="13" y="2"/>
                  </a:lnTo>
                  <a:lnTo>
                    <a:pt x="0" y="1"/>
                  </a:lnTo>
                  <a:lnTo>
                    <a:pt x="0" y="44"/>
                  </a:lnTo>
                  <a:lnTo>
                    <a:pt x="9" y="44"/>
                  </a:lnTo>
                  <a:lnTo>
                    <a:pt x="16" y="48"/>
                  </a:lnTo>
                  <a:lnTo>
                    <a:pt x="26" y="57"/>
                  </a:lnTo>
                  <a:lnTo>
                    <a:pt x="30" y="61"/>
                  </a:lnTo>
                  <a:lnTo>
                    <a:pt x="34" y="65"/>
                  </a:lnTo>
                  <a:lnTo>
                    <a:pt x="60" y="82"/>
                  </a:lnTo>
                  <a:lnTo>
                    <a:pt x="88" y="88"/>
                  </a:lnTo>
                  <a:lnTo>
                    <a:pt x="117" y="83"/>
                  </a:lnTo>
                  <a:lnTo>
                    <a:pt x="143" y="67"/>
                  </a:lnTo>
                  <a:lnTo>
                    <a:pt x="148" y="62"/>
                  </a:lnTo>
                  <a:lnTo>
                    <a:pt x="152" y="58"/>
                  </a:lnTo>
                  <a:lnTo>
                    <a:pt x="157" y="54"/>
                  </a:lnTo>
                  <a:lnTo>
                    <a:pt x="168" y="46"/>
                  </a:lnTo>
                  <a:lnTo>
                    <a:pt x="178" y="44"/>
                  </a:lnTo>
                  <a:lnTo>
                    <a:pt x="180" y="44"/>
                  </a:lnTo>
                  <a:lnTo>
                    <a:pt x="191" y="46"/>
                  </a:lnTo>
                  <a:lnTo>
                    <a:pt x="202" y="54"/>
                  </a:lnTo>
                  <a:lnTo>
                    <a:pt x="209" y="59"/>
                  </a:lnTo>
                  <a:lnTo>
                    <a:pt x="215" y="66"/>
                  </a:lnTo>
                  <a:lnTo>
                    <a:pt x="222" y="71"/>
                  </a:lnTo>
                  <a:lnTo>
                    <a:pt x="245" y="84"/>
                  </a:lnTo>
                  <a:lnTo>
                    <a:pt x="269" y="88"/>
                  </a:lnTo>
                  <a:lnTo>
                    <a:pt x="294" y="84"/>
                  </a:lnTo>
                  <a:lnTo>
                    <a:pt x="317" y="72"/>
                  </a:lnTo>
                  <a:lnTo>
                    <a:pt x="323" y="67"/>
                  </a:lnTo>
                  <a:lnTo>
                    <a:pt x="330" y="61"/>
                  </a:lnTo>
                  <a:lnTo>
                    <a:pt x="336" y="55"/>
                  </a:lnTo>
                  <a:lnTo>
                    <a:pt x="347" y="47"/>
                  </a:lnTo>
                  <a:lnTo>
                    <a:pt x="360" y="44"/>
                  </a:lnTo>
                  <a:lnTo>
                    <a:pt x="373" y="47"/>
                  </a:lnTo>
                  <a:lnTo>
                    <a:pt x="384" y="54"/>
                  </a:lnTo>
                  <a:lnTo>
                    <a:pt x="388" y="59"/>
                  </a:lnTo>
                  <a:lnTo>
                    <a:pt x="397" y="67"/>
                  </a:lnTo>
                  <a:lnTo>
                    <a:pt x="411" y="77"/>
                  </a:lnTo>
                  <a:lnTo>
                    <a:pt x="426" y="84"/>
                  </a:lnTo>
                  <a:lnTo>
                    <a:pt x="443" y="87"/>
                  </a:lnTo>
                  <a:lnTo>
                    <a:pt x="460" y="87"/>
                  </a:lnTo>
                  <a:lnTo>
                    <a:pt x="474" y="84"/>
                  </a:lnTo>
                  <a:lnTo>
                    <a:pt x="487" y="78"/>
                  </a:lnTo>
                  <a:lnTo>
                    <a:pt x="498" y="71"/>
                  </a:lnTo>
                  <a:lnTo>
                    <a:pt x="509" y="62"/>
                  </a:lnTo>
                  <a:lnTo>
                    <a:pt x="518" y="53"/>
                  </a:lnTo>
                  <a:lnTo>
                    <a:pt x="525" y="44"/>
                  </a:lnTo>
                  <a:lnTo>
                    <a:pt x="526" y="44"/>
                  </a:lnTo>
                  <a:lnTo>
                    <a:pt x="540" y="44"/>
                  </a:lnTo>
                  <a:lnTo>
                    <a:pt x="540" y="1"/>
                  </a:lnTo>
                  <a:moveTo>
                    <a:pt x="540" y="84"/>
                  </a:moveTo>
                  <a:lnTo>
                    <a:pt x="525" y="85"/>
                  </a:lnTo>
                  <a:lnTo>
                    <a:pt x="512" y="89"/>
                  </a:lnTo>
                  <a:lnTo>
                    <a:pt x="500" y="95"/>
                  </a:lnTo>
                  <a:lnTo>
                    <a:pt x="489" y="103"/>
                  </a:lnTo>
                  <a:lnTo>
                    <a:pt x="483" y="108"/>
                  </a:lnTo>
                  <a:lnTo>
                    <a:pt x="477" y="114"/>
                  </a:lnTo>
                  <a:lnTo>
                    <a:pt x="470" y="120"/>
                  </a:lnTo>
                  <a:lnTo>
                    <a:pt x="460" y="126"/>
                  </a:lnTo>
                  <a:lnTo>
                    <a:pt x="450" y="128"/>
                  </a:lnTo>
                  <a:lnTo>
                    <a:pt x="448" y="127"/>
                  </a:lnTo>
                  <a:lnTo>
                    <a:pt x="440" y="126"/>
                  </a:lnTo>
                  <a:lnTo>
                    <a:pt x="430" y="120"/>
                  </a:lnTo>
                  <a:lnTo>
                    <a:pt x="423" y="114"/>
                  </a:lnTo>
                  <a:lnTo>
                    <a:pt x="417" y="108"/>
                  </a:lnTo>
                  <a:lnTo>
                    <a:pt x="411" y="103"/>
                  </a:lnTo>
                  <a:lnTo>
                    <a:pt x="386" y="88"/>
                  </a:lnTo>
                  <a:lnTo>
                    <a:pt x="359" y="84"/>
                  </a:lnTo>
                  <a:lnTo>
                    <a:pt x="332" y="89"/>
                  </a:lnTo>
                  <a:lnTo>
                    <a:pt x="307" y="104"/>
                  </a:lnTo>
                  <a:lnTo>
                    <a:pt x="302" y="109"/>
                  </a:lnTo>
                  <a:lnTo>
                    <a:pt x="298" y="113"/>
                  </a:lnTo>
                  <a:lnTo>
                    <a:pt x="293" y="118"/>
                  </a:lnTo>
                  <a:lnTo>
                    <a:pt x="281" y="125"/>
                  </a:lnTo>
                  <a:lnTo>
                    <a:pt x="269" y="128"/>
                  </a:lnTo>
                  <a:lnTo>
                    <a:pt x="268" y="127"/>
                  </a:lnTo>
                  <a:lnTo>
                    <a:pt x="258" y="125"/>
                  </a:lnTo>
                  <a:lnTo>
                    <a:pt x="246" y="117"/>
                  </a:lnTo>
                  <a:lnTo>
                    <a:pt x="240" y="112"/>
                  </a:lnTo>
                  <a:lnTo>
                    <a:pt x="235" y="106"/>
                  </a:lnTo>
                  <a:lnTo>
                    <a:pt x="229" y="102"/>
                  </a:lnTo>
                  <a:lnTo>
                    <a:pt x="206" y="88"/>
                  </a:lnTo>
                  <a:lnTo>
                    <a:pt x="181" y="84"/>
                  </a:lnTo>
                  <a:lnTo>
                    <a:pt x="156" y="87"/>
                  </a:lnTo>
                  <a:lnTo>
                    <a:pt x="133" y="100"/>
                  </a:lnTo>
                  <a:lnTo>
                    <a:pt x="125" y="105"/>
                  </a:lnTo>
                  <a:lnTo>
                    <a:pt x="119" y="112"/>
                  </a:lnTo>
                  <a:lnTo>
                    <a:pt x="112" y="118"/>
                  </a:lnTo>
                  <a:lnTo>
                    <a:pt x="101" y="125"/>
                  </a:lnTo>
                  <a:lnTo>
                    <a:pt x="89" y="128"/>
                  </a:lnTo>
                  <a:lnTo>
                    <a:pt x="88" y="127"/>
                  </a:lnTo>
                  <a:lnTo>
                    <a:pt x="78" y="125"/>
                  </a:lnTo>
                  <a:lnTo>
                    <a:pt x="67" y="118"/>
                  </a:lnTo>
                  <a:lnTo>
                    <a:pt x="59" y="111"/>
                  </a:lnTo>
                  <a:lnTo>
                    <a:pt x="52" y="104"/>
                  </a:lnTo>
                  <a:lnTo>
                    <a:pt x="44" y="98"/>
                  </a:lnTo>
                  <a:lnTo>
                    <a:pt x="34" y="92"/>
                  </a:lnTo>
                  <a:lnTo>
                    <a:pt x="23" y="87"/>
                  </a:lnTo>
                  <a:lnTo>
                    <a:pt x="12" y="85"/>
                  </a:lnTo>
                  <a:lnTo>
                    <a:pt x="0" y="84"/>
                  </a:lnTo>
                  <a:lnTo>
                    <a:pt x="0" y="128"/>
                  </a:lnTo>
                  <a:lnTo>
                    <a:pt x="11" y="127"/>
                  </a:lnTo>
                  <a:lnTo>
                    <a:pt x="19" y="133"/>
                  </a:lnTo>
                  <a:lnTo>
                    <a:pt x="30" y="144"/>
                  </a:lnTo>
                  <a:lnTo>
                    <a:pt x="34" y="148"/>
                  </a:lnTo>
                  <a:lnTo>
                    <a:pt x="38" y="152"/>
                  </a:lnTo>
                  <a:lnTo>
                    <a:pt x="63" y="167"/>
                  </a:lnTo>
                  <a:lnTo>
                    <a:pt x="90" y="171"/>
                  </a:lnTo>
                  <a:lnTo>
                    <a:pt x="117" y="166"/>
                  </a:lnTo>
                  <a:lnTo>
                    <a:pt x="142" y="151"/>
                  </a:lnTo>
                  <a:lnTo>
                    <a:pt x="148" y="146"/>
                  </a:lnTo>
                  <a:lnTo>
                    <a:pt x="153" y="140"/>
                  </a:lnTo>
                  <a:lnTo>
                    <a:pt x="160" y="135"/>
                  </a:lnTo>
                  <a:lnTo>
                    <a:pt x="169" y="129"/>
                  </a:lnTo>
                  <a:lnTo>
                    <a:pt x="178" y="128"/>
                  </a:lnTo>
                  <a:lnTo>
                    <a:pt x="180" y="127"/>
                  </a:lnTo>
                  <a:lnTo>
                    <a:pt x="190" y="129"/>
                  </a:lnTo>
                  <a:lnTo>
                    <a:pt x="200" y="135"/>
                  </a:lnTo>
                  <a:lnTo>
                    <a:pt x="206" y="140"/>
                  </a:lnTo>
                  <a:lnTo>
                    <a:pt x="212" y="146"/>
                  </a:lnTo>
                  <a:lnTo>
                    <a:pt x="218" y="151"/>
                  </a:lnTo>
                  <a:lnTo>
                    <a:pt x="243" y="166"/>
                  </a:lnTo>
                  <a:lnTo>
                    <a:pt x="270" y="171"/>
                  </a:lnTo>
                  <a:lnTo>
                    <a:pt x="297" y="166"/>
                  </a:lnTo>
                  <a:lnTo>
                    <a:pt x="322" y="151"/>
                  </a:lnTo>
                  <a:lnTo>
                    <a:pt x="328" y="146"/>
                  </a:lnTo>
                  <a:lnTo>
                    <a:pt x="333" y="140"/>
                  </a:lnTo>
                  <a:lnTo>
                    <a:pt x="340" y="135"/>
                  </a:lnTo>
                  <a:lnTo>
                    <a:pt x="350" y="129"/>
                  </a:lnTo>
                  <a:lnTo>
                    <a:pt x="359" y="128"/>
                  </a:lnTo>
                  <a:lnTo>
                    <a:pt x="360" y="127"/>
                  </a:lnTo>
                  <a:lnTo>
                    <a:pt x="371" y="129"/>
                  </a:lnTo>
                  <a:lnTo>
                    <a:pt x="380" y="135"/>
                  </a:lnTo>
                  <a:lnTo>
                    <a:pt x="387" y="141"/>
                  </a:lnTo>
                  <a:lnTo>
                    <a:pt x="393" y="147"/>
                  </a:lnTo>
                  <a:lnTo>
                    <a:pt x="399" y="153"/>
                  </a:lnTo>
                  <a:lnTo>
                    <a:pt x="415" y="163"/>
                  </a:lnTo>
                  <a:lnTo>
                    <a:pt x="431" y="169"/>
                  </a:lnTo>
                  <a:lnTo>
                    <a:pt x="449" y="171"/>
                  </a:lnTo>
                  <a:lnTo>
                    <a:pt x="468" y="169"/>
                  </a:lnTo>
                  <a:lnTo>
                    <a:pt x="480" y="165"/>
                  </a:lnTo>
                  <a:lnTo>
                    <a:pt x="491" y="159"/>
                  </a:lnTo>
                  <a:lnTo>
                    <a:pt x="502" y="152"/>
                  </a:lnTo>
                  <a:lnTo>
                    <a:pt x="511" y="143"/>
                  </a:lnTo>
                  <a:lnTo>
                    <a:pt x="519" y="135"/>
                  </a:lnTo>
                  <a:lnTo>
                    <a:pt x="527" y="128"/>
                  </a:lnTo>
                  <a:lnTo>
                    <a:pt x="527" y="127"/>
                  </a:lnTo>
                  <a:lnTo>
                    <a:pt x="540" y="127"/>
                  </a:lnTo>
                  <a:lnTo>
                    <a:pt x="540" y="84"/>
                  </a:lnTo>
                </a:path>
              </a:pathLst>
            </a:custGeom>
            <a:solidFill>
              <a:srgbClr val="7ECD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sp>
        <p:nvSpPr>
          <p:cNvPr id="30" name="Freeform 29"/>
          <p:cNvSpPr>
            <a:spLocks noEditPoints="1"/>
          </p:cNvSpPr>
          <p:nvPr/>
        </p:nvSpPr>
        <p:spPr bwMode="auto">
          <a:xfrm>
            <a:off x="23164800" y="-12294235"/>
            <a:ext cx="309245" cy="300990"/>
          </a:xfrm>
          <a:custGeom>
            <a:avLst/>
            <a:gdLst>
              <a:gd name="T0" fmla="+- 0 5142 4661"/>
              <a:gd name="T1" fmla="*/ T0 w 487"/>
              <a:gd name="T2" fmla="+- 0 -1604 -1754"/>
              <a:gd name="T3" fmla="*/ -1604 h 474"/>
              <a:gd name="T4" fmla="+- 0 5108 4661"/>
              <a:gd name="T5" fmla="*/ T4 w 487"/>
              <a:gd name="T6" fmla="+- 0 -1695 -1754"/>
              <a:gd name="T7" fmla="*/ -1695 h 474"/>
              <a:gd name="T8" fmla="+- 0 5103 4661"/>
              <a:gd name="T9" fmla="*/ T8 w 487"/>
              <a:gd name="T10" fmla="+- 0 -1750 -1754"/>
              <a:gd name="T11" fmla="*/ -1750 h 474"/>
              <a:gd name="T12" fmla="+- 0 5096 4661"/>
              <a:gd name="T13" fmla="*/ T12 w 487"/>
              <a:gd name="T14" fmla="+- 0 -1554 -1754"/>
              <a:gd name="T15" fmla="*/ -1554 h 474"/>
              <a:gd name="T16" fmla="+- 0 5073 4661"/>
              <a:gd name="T17" fmla="*/ T16 w 487"/>
              <a:gd name="T18" fmla="+- 0 -1539 -1754"/>
              <a:gd name="T19" fmla="*/ -1539 h 474"/>
              <a:gd name="T20" fmla="+- 0 5046 4661"/>
              <a:gd name="T21" fmla="*/ T20 w 487"/>
              <a:gd name="T22" fmla="+- 0 -1539 -1754"/>
              <a:gd name="T23" fmla="*/ -1539 h 474"/>
              <a:gd name="T24" fmla="+- 0 5033 4661"/>
              <a:gd name="T25" fmla="*/ T24 w 487"/>
              <a:gd name="T26" fmla="+- 0 -1545 -1754"/>
              <a:gd name="T27" fmla="*/ -1545 h 474"/>
              <a:gd name="T28" fmla="+- 0 5016 4661"/>
              <a:gd name="T29" fmla="*/ T28 w 487"/>
              <a:gd name="T30" fmla="+- 0 -1565 -1754"/>
              <a:gd name="T31" fmla="*/ -1565 h 474"/>
              <a:gd name="T32" fmla="+- 0 5103 4661"/>
              <a:gd name="T33" fmla="*/ T32 w 487"/>
              <a:gd name="T34" fmla="+- 0 -1750 -1754"/>
              <a:gd name="T35" fmla="*/ -1750 h 474"/>
              <a:gd name="T36" fmla="+- 0 5099 4661"/>
              <a:gd name="T37" fmla="*/ T36 w 487"/>
              <a:gd name="T38" fmla="+- 0 -1604 -1754"/>
              <a:gd name="T39" fmla="*/ -1604 h 474"/>
              <a:gd name="T40" fmla="+- 0 4997 4661"/>
              <a:gd name="T41" fmla="*/ T40 w 487"/>
              <a:gd name="T42" fmla="+- 0 -1695 -1754"/>
              <a:gd name="T43" fmla="*/ -1695 h 474"/>
              <a:gd name="T44" fmla="+- 0 5099 4661"/>
              <a:gd name="T45" fmla="*/ T44 w 487"/>
              <a:gd name="T46" fmla="+- 0 -1604 -1754"/>
              <a:gd name="T47" fmla="*/ -1604 h 474"/>
              <a:gd name="T48" fmla="+- 0 4996 4661"/>
              <a:gd name="T49" fmla="*/ T48 w 487"/>
              <a:gd name="T50" fmla="+- 0 -1754 -1754"/>
              <a:gd name="T51" fmla="*/ -1754 h 474"/>
              <a:gd name="T52" fmla="+- 0 4996 4661"/>
              <a:gd name="T53" fmla="*/ T52 w 487"/>
              <a:gd name="T54" fmla="+- 0 -1452 -1754"/>
              <a:gd name="T55" fmla="*/ -1452 h 474"/>
              <a:gd name="T56" fmla="+- 0 4960 4661"/>
              <a:gd name="T57" fmla="*/ T56 w 487"/>
              <a:gd name="T58" fmla="+- 0 -1448 -1754"/>
              <a:gd name="T59" fmla="*/ -1448 h 474"/>
              <a:gd name="T60" fmla="+- 0 4956 4661"/>
              <a:gd name="T61" fmla="*/ T60 w 487"/>
              <a:gd name="T62" fmla="+- 0 -1463 -1754"/>
              <a:gd name="T63" fmla="*/ -1463 h 474"/>
              <a:gd name="T64" fmla="+- 0 4992 4661"/>
              <a:gd name="T65" fmla="*/ T64 w 487"/>
              <a:gd name="T66" fmla="+- 0 -1467 -1754"/>
              <a:gd name="T67" fmla="*/ -1467 h 474"/>
              <a:gd name="T68" fmla="+- 0 4996 4661"/>
              <a:gd name="T69" fmla="*/ T68 w 487"/>
              <a:gd name="T70" fmla="+- 0 -1754 -1754"/>
              <a:gd name="T71" fmla="*/ -1754 h 474"/>
              <a:gd name="T72" fmla="+- 0 4951 4661"/>
              <a:gd name="T73" fmla="*/ T72 w 487"/>
              <a:gd name="T74" fmla="+- 0 -1604 -1754"/>
              <a:gd name="T75" fmla="*/ -1604 h 474"/>
              <a:gd name="T76" fmla="+- 0 4949 4661"/>
              <a:gd name="T77" fmla="*/ T76 w 487"/>
              <a:gd name="T78" fmla="+- 0 -1565 -1754"/>
              <a:gd name="T79" fmla="*/ -1565 h 474"/>
              <a:gd name="T80" fmla="+- 0 4931 4661"/>
              <a:gd name="T81" fmla="*/ T80 w 487"/>
              <a:gd name="T82" fmla="+- 0 -1545 -1754"/>
              <a:gd name="T83" fmla="*/ -1545 h 474"/>
              <a:gd name="T84" fmla="+- 0 4925 4661"/>
              <a:gd name="T85" fmla="*/ T84 w 487"/>
              <a:gd name="T86" fmla="+- 0 -1500 -1754"/>
              <a:gd name="T87" fmla="*/ -1500 h 474"/>
              <a:gd name="T88" fmla="+- 0 4742 4661"/>
              <a:gd name="T89" fmla="*/ T88 w 487"/>
              <a:gd name="T90" fmla="+- 0 -1379 -1754"/>
              <a:gd name="T91" fmla="*/ -1379 h 474"/>
              <a:gd name="T92" fmla="+- 0 4749 4661"/>
              <a:gd name="T93" fmla="*/ T92 w 487"/>
              <a:gd name="T94" fmla="+- 0 -1497 -1754"/>
              <a:gd name="T95" fmla="*/ -1497 h 474"/>
              <a:gd name="T96" fmla="+- 0 4795 4661"/>
              <a:gd name="T97" fmla="*/ T96 w 487"/>
              <a:gd name="T98" fmla="+- 0 -1509 -1754"/>
              <a:gd name="T99" fmla="*/ -1509 h 474"/>
              <a:gd name="T100" fmla="+- 0 4823 4661"/>
              <a:gd name="T101" fmla="*/ T100 w 487"/>
              <a:gd name="T102" fmla="+- 0 -1537 -1754"/>
              <a:gd name="T103" fmla="*/ -1537 h 474"/>
              <a:gd name="T104" fmla="+- 0 4840 4661"/>
              <a:gd name="T105" fmla="*/ T104 w 487"/>
              <a:gd name="T106" fmla="+- 0 -1524 -1754"/>
              <a:gd name="T107" fmla="*/ -1524 h 474"/>
              <a:gd name="T108" fmla="+- 0 4880 4661"/>
              <a:gd name="T109" fmla="*/ T108 w 487"/>
              <a:gd name="T110" fmla="+- 0 -1500 -1754"/>
              <a:gd name="T111" fmla="*/ -1500 h 474"/>
              <a:gd name="T112" fmla="+- 0 4925 4661"/>
              <a:gd name="T113" fmla="*/ T112 w 487"/>
              <a:gd name="T114" fmla="+- 0 -1500 -1754"/>
              <a:gd name="T115" fmla="*/ -1500 h 474"/>
              <a:gd name="T116" fmla="+- 0 4919 4661"/>
              <a:gd name="T117" fmla="*/ T116 w 487"/>
              <a:gd name="T118" fmla="+- 0 -1539 -1754"/>
              <a:gd name="T119" fmla="*/ -1539 h 474"/>
              <a:gd name="T120" fmla="+- 0 4890 4661"/>
              <a:gd name="T121" fmla="*/ T120 w 487"/>
              <a:gd name="T122" fmla="+- 0 -1539 -1754"/>
              <a:gd name="T123" fmla="*/ -1539 h 474"/>
              <a:gd name="T124" fmla="+- 0 4878 4661"/>
              <a:gd name="T125" fmla="*/ T124 w 487"/>
              <a:gd name="T126" fmla="+- 0 -1545 -1754"/>
              <a:gd name="T127" fmla="*/ -1545 h 474"/>
              <a:gd name="T128" fmla="+- 0 4860 4661"/>
              <a:gd name="T129" fmla="*/ T128 w 487"/>
              <a:gd name="T130" fmla="+- 0 -1565 -1754"/>
              <a:gd name="T131" fmla="*/ -1565 h 474"/>
              <a:gd name="T132" fmla="+- 0 4949 4661"/>
              <a:gd name="T133" fmla="*/ T132 w 487"/>
              <a:gd name="T134" fmla="+- 0 -1604 -1754"/>
              <a:gd name="T135" fmla="*/ -1604 h 474"/>
              <a:gd name="T136" fmla="+- 0 4870 4661"/>
              <a:gd name="T137" fmla="*/ T136 w 487"/>
              <a:gd name="T138" fmla="+- 0 -1695 -1754"/>
              <a:gd name="T139" fmla="*/ -1695 h 474"/>
              <a:gd name="T140" fmla="+- 0 4951 4661"/>
              <a:gd name="T141" fmla="*/ T140 w 487"/>
              <a:gd name="T142" fmla="+- 0 -1604 -1754"/>
              <a:gd name="T143" fmla="*/ -1604 h 474"/>
              <a:gd name="T144" fmla="+- 0 4812 4661"/>
              <a:gd name="T145" fmla="*/ T144 w 487"/>
              <a:gd name="T146" fmla="+- 0 -1754 -1754"/>
              <a:gd name="T147" fmla="*/ -1754 h 474"/>
              <a:gd name="T148" fmla="+- 0 4800 4661"/>
              <a:gd name="T149" fmla="*/ T148 w 487"/>
              <a:gd name="T150" fmla="+- 0 -1604 -1754"/>
              <a:gd name="T151" fmla="*/ -1604 h 474"/>
              <a:gd name="T152" fmla="+- 0 4793 4661"/>
              <a:gd name="T153" fmla="*/ T152 w 487"/>
              <a:gd name="T154" fmla="+- 0 -1565 -1754"/>
              <a:gd name="T155" fmla="*/ -1565 h 474"/>
              <a:gd name="T156" fmla="+- 0 4776 4661"/>
              <a:gd name="T157" fmla="*/ T156 w 487"/>
              <a:gd name="T158" fmla="+- 0 -1545 -1754"/>
              <a:gd name="T159" fmla="*/ -1545 h 474"/>
              <a:gd name="T160" fmla="+- 0 4749 4661"/>
              <a:gd name="T161" fmla="*/ T160 w 487"/>
              <a:gd name="T162" fmla="+- 0 -1537 -1754"/>
              <a:gd name="T163" fmla="*/ -1537 h 474"/>
              <a:gd name="T164" fmla="+- 0 4723 4661"/>
              <a:gd name="T165" fmla="*/ T164 w 487"/>
              <a:gd name="T166" fmla="+- 0 -1545 -1754"/>
              <a:gd name="T167" fmla="*/ -1545 h 474"/>
              <a:gd name="T168" fmla="+- 0 4706 4661"/>
              <a:gd name="T169" fmla="*/ T168 w 487"/>
              <a:gd name="T170" fmla="+- 0 -1565 -1754"/>
              <a:gd name="T171" fmla="*/ -1565 h 474"/>
              <a:gd name="T172" fmla="+- 0 4793 4661"/>
              <a:gd name="T173" fmla="*/ T172 w 487"/>
              <a:gd name="T174" fmla="+- 0 -1604 -1754"/>
              <a:gd name="T175" fmla="*/ -1604 h 474"/>
              <a:gd name="T176" fmla="+- 0 4745 4661"/>
              <a:gd name="T177" fmla="*/ T176 w 487"/>
              <a:gd name="T178" fmla="+- 0 -1695 -1754"/>
              <a:gd name="T179" fmla="*/ -1695 h 474"/>
              <a:gd name="T180" fmla="+- 0 4812 4661"/>
              <a:gd name="T181" fmla="*/ T180 w 487"/>
              <a:gd name="T182" fmla="+- 0 -1754 -1754"/>
              <a:gd name="T183" fmla="*/ -1754 h 474"/>
              <a:gd name="T184" fmla="+- 0 4701 4661"/>
              <a:gd name="T185" fmla="*/ T184 w 487"/>
              <a:gd name="T186" fmla="+- 0 -1745 -1754"/>
              <a:gd name="T187" fmla="*/ -1745 h 474"/>
              <a:gd name="T188" fmla="+- 0 4702 4661"/>
              <a:gd name="T189" fmla="*/ T188 w 487"/>
              <a:gd name="T190" fmla="+- 0 -1695 -1754"/>
              <a:gd name="T191" fmla="*/ -1695 h 474"/>
              <a:gd name="T192" fmla="+- 0 4661 4661"/>
              <a:gd name="T193" fmla="*/ T192 w 487"/>
              <a:gd name="T194" fmla="+- 0 -1584 -1754"/>
              <a:gd name="T195" fmla="*/ -1584 h 474"/>
              <a:gd name="T196" fmla="+- 0 4687 4661"/>
              <a:gd name="T197" fmla="*/ T196 w 487"/>
              <a:gd name="T198" fmla="+- 0 -1523 -1754"/>
              <a:gd name="T199" fmla="*/ -1523 h 474"/>
              <a:gd name="T200" fmla="+- 0 4701 4661"/>
              <a:gd name="T201" fmla="*/ T200 w 487"/>
              <a:gd name="T202" fmla="+- 0 -1309 -1754"/>
              <a:gd name="T203" fmla="*/ -1309 h 474"/>
              <a:gd name="T204" fmla="+- 0 4710 4661"/>
              <a:gd name="T205" fmla="*/ T204 w 487"/>
              <a:gd name="T206" fmla="+- 0 -1289 -1754"/>
              <a:gd name="T207" fmla="*/ -1289 h 474"/>
              <a:gd name="T208" fmla="+- 0 4732 4661"/>
              <a:gd name="T209" fmla="*/ T208 w 487"/>
              <a:gd name="T210" fmla="+- 0 -1280 -1754"/>
              <a:gd name="T211" fmla="*/ -1280 h 474"/>
              <a:gd name="T212" fmla="+- 0 5089 4661"/>
              <a:gd name="T213" fmla="*/ T212 w 487"/>
              <a:gd name="T214" fmla="+- 0 -1282 -1754"/>
              <a:gd name="T215" fmla="*/ -1282 h 474"/>
              <a:gd name="T216" fmla="+- 0 5105 4661"/>
              <a:gd name="T217" fmla="*/ T216 w 487"/>
              <a:gd name="T218" fmla="+- 0 -1298 -1754"/>
              <a:gd name="T219" fmla="*/ -1298 h 474"/>
              <a:gd name="T220" fmla="+- 0 5108 4661"/>
              <a:gd name="T221" fmla="*/ T220 w 487"/>
              <a:gd name="T222" fmla="+- 0 -1379 -1754"/>
              <a:gd name="T223" fmla="*/ -1379 h 474"/>
              <a:gd name="T224" fmla="+- 0 5108 4661"/>
              <a:gd name="T225" fmla="*/ T224 w 487"/>
              <a:gd name="T226" fmla="+- 0 -1467 -1754"/>
              <a:gd name="T227" fmla="*/ -1467 h 474"/>
              <a:gd name="T228" fmla="+- 0 5122 4661"/>
              <a:gd name="T229" fmla="*/ T228 w 487"/>
              <a:gd name="T230" fmla="+- 0 -1523 -1754"/>
              <a:gd name="T231" fmla="*/ -1523 h 474"/>
              <a:gd name="T232" fmla="+- 0 5141 4661"/>
              <a:gd name="T233" fmla="*/ T232 w 487"/>
              <a:gd name="T234" fmla="+- 0 -1551 -1754"/>
              <a:gd name="T235" fmla="*/ -1551 h 474"/>
              <a:gd name="T236" fmla="+- 0 5148 4661"/>
              <a:gd name="T237" fmla="*/ T236 w 487"/>
              <a:gd name="T238" fmla="+- 0 -1584 -1754"/>
              <a:gd name="T239" fmla="*/ -1584 h 4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487" h="474">
                <a:moveTo>
                  <a:pt x="487" y="166"/>
                </a:moveTo>
                <a:lnTo>
                  <a:pt x="481" y="150"/>
                </a:lnTo>
                <a:lnTo>
                  <a:pt x="446" y="59"/>
                </a:lnTo>
                <a:lnTo>
                  <a:pt x="447" y="59"/>
                </a:lnTo>
                <a:lnTo>
                  <a:pt x="447" y="9"/>
                </a:lnTo>
                <a:lnTo>
                  <a:pt x="442" y="4"/>
                </a:lnTo>
                <a:lnTo>
                  <a:pt x="442" y="189"/>
                </a:lnTo>
                <a:lnTo>
                  <a:pt x="435" y="200"/>
                </a:lnTo>
                <a:lnTo>
                  <a:pt x="425" y="209"/>
                </a:lnTo>
                <a:lnTo>
                  <a:pt x="412" y="215"/>
                </a:lnTo>
                <a:lnTo>
                  <a:pt x="399" y="217"/>
                </a:lnTo>
                <a:lnTo>
                  <a:pt x="385" y="215"/>
                </a:lnTo>
                <a:lnTo>
                  <a:pt x="378" y="212"/>
                </a:lnTo>
                <a:lnTo>
                  <a:pt x="372" y="209"/>
                </a:lnTo>
                <a:lnTo>
                  <a:pt x="362" y="200"/>
                </a:lnTo>
                <a:lnTo>
                  <a:pt x="355" y="189"/>
                </a:lnTo>
                <a:lnTo>
                  <a:pt x="442" y="189"/>
                </a:lnTo>
                <a:lnTo>
                  <a:pt x="442" y="4"/>
                </a:lnTo>
                <a:lnTo>
                  <a:pt x="438" y="0"/>
                </a:lnTo>
                <a:lnTo>
                  <a:pt x="438" y="150"/>
                </a:lnTo>
                <a:lnTo>
                  <a:pt x="348" y="150"/>
                </a:lnTo>
                <a:lnTo>
                  <a:pt x="336" y="59"/>
                </a:lnTo>
                <a:lnTo>
                  <a:pt x="403" y="59"/>
                </a:lnTo>
                <a:lnTo>
                  <a:pt x="438" y="150"/>
                </a:lnTo>
                <a:lnTo>
                  <a:pt x="438" y="0"/>
                </a:lnTo>
                <a:lnTo>
                  <a:pt x="335" y="0"/>
                </a:lnTo>
                <a:lnTo>
                  <a:pt x="335" y="291"/>
                </a:lnTo>
                <a:lnTo>
                  <a:pt x="335" y="302"/>
                </a:lnTo>
                <a:lnTo>
                  <a:pt x="331" y="306"/>
                </a:lnTo>
                <a:lnTo>
                  <a:pt x="299" y="306"/>
                </a:lnTo>
                <a:lnTo>
                  <a:pt x="295" y="302"/>
                </a:lnTo>
                <a:lnTo>
                  <a:pt x="295" y="291"/>
                </a:lnTo>
                <a:lnTo>
                  <a:pt x="299" y="287"/>
                </a:lnTo>
                <a:lnTo>
                  <a:pt x="331" y="287"/>
                </a:lnTo>
                <a:lnTo>
                  <a:pt x="335" y="291"/>
                </a:lnTo>
                <a:lnTo>
                  <a:pt x="335" y="0"/>
                </a:lnTo>
                <a:lnTo>
                  <a:pt x="290" y="0"/>
                </a:lnTo>
                <a:lnTo>
                  <a:pt x="290" y="150"/>
                </a:lnTo>
                <a:lnTo>
                  <a:pt x="288" y="150"/>
                </a:lnTo>
                <a:lnTo>
                  <a:pt x="288" y="189"/>
                </a:lnTo>
                <a:lnTo>
                  <a:pt x="280" y="200"/>
                </a:lnTo>
                <a:lnTo>
                  <a:pt x="270" y="209"/>
                </a:lnTo>
                <a:lnTo>
                  <a:pt x="264" y="212"/>
                </a:lnTo>
                <a:lnTo>
                  <a:pt x="264" y="254"/>
                </a:lnTo>
                <a:lnTo>
                  <a:pt x="264" y="375"/>
                </a:lnTo>
                <a:lnTo>
                  <a:pt x="81" y="375"/>
                </a:lnTo>
                <a:lnTo>
                  <a:pt x="81" y="256"/>
                </a:lnTo>
                <a:lnTo>
                  <a:pt x="88" y="257"/>
                </a:lnTo>
                <a:lnTo>
                  <a:pt x="112" y="254"/>
                </a:lnTo>
                <a:lnTo>
                  <a:pt x="134" y="245"/>
                </a:lnTo>
                <a:lnTo>
                  <a:pt x="152" y="230"/>
                </a:lnTo>
                <a:lnTo>
                  <a:pt x="162" y="217"/>
                </a:lnTo>
                <a:lnTo>
                  <a:pt x="166" y="212"/>
                </a:lnTo>
                <a:lnTo>
                  <a:pt x="179" y="230"/>
                </a:lnTo>
                <a:lnTo>
                  <a:pt x="197" y="245"/>
                </a:lnTo>
                <a:lnTo>
                  <a:pt x="219" y="254"/>
                </a:lnTo>
                <a:lnTo>
                  <a:pt x="244" y="257"/>
                </a:lnTo>
                <a:lnTo>
                  <a:pt x="264" y="254"/>
                </a:lnTo>
                <a:lnTo>
                  <a:pt x="264" y="212"/>
                </a:lnTo>
                <a:lnTo>
                  <a:pt x="258" y="215"/>
                </a:lnTo>
                <a:lnTo>
                  <a:pt x="244" y="217"/>
                </a:lnTo>
                <a:lnTo>
                  <a:pt x="229" y="215"/>
                </a:lnTo>
                <a:lnTo>
                  <a:pt x="222" y="212"/>
                </a:lnTo>
                <a:lnTo>
                  <a:pt x="217" y="209"/>
                </a:lnTo>
                <a:lnTo>
                  <a:pt x="206" y="200"/>
                </a:lnTo>
                <a:lnTo>
                  <a:pt x="199" y="189"/>
                </a:lnTo>
                <a:lnTo>
                  <a:pt x="288" y="189"/>
                </a:lnTo>
                <a:lnTo>
                  <a:pt x="288" y="150"/>
                </a:lnTo>
                <a:lnTo>
                  <a:pt x="197" y="150"/>
                </a:lnTo>
                <a:lnTo>
                  <a:pt x="209" y="59"/>
                </a:lnTo>
                <a:lnTo>
                  <a:pt x="278" y="59"/>
                </a:lnTo>
                <a:lnTo>
                  <a:pt x="290" y="150"/>
                </a:lnTo>
                <a:lnTo>
                  <a:pt x="290" y="0"/>
                </a:lnTo>
                <a:lnTo>
                  <a:pt x="151" y="0"/>
                </a:lnTo>
                <a:lnTo>
                  <a:pt x="151" y="59"/>
                </a:lnTo>
                <a:lnTo>
                  <a:pt x="139" y="150"/>
                </a:lnTo>
                <a:lnTo>
                  <a:pt x="132" y="150"/>
                </a:lnTo>
                <a:lnTo>
                  <a:pt x="132" y="189"/>
                </a:lnTo>
                <a:lnTo>
                  <a:pt x="125" y="200"/>
                </a:lnTo>
                <a:lnTo>
                  <a:pt x="115" y="209"/>
                </a:lnTo>
                <a:lnTo>
                  <a:pt x="102" y="215"/>
                </a:lnTo>
                <a:lnTo>
                  <a:pt x="88" y="217"/>
                </a:lnTo>
                <a:lnTo>
                  <a:pt x="74" y="215"/>
                </a:lnTo>
                <a:lnTo>
                  <a:pt x="62" y="209"/>
                </a:lnTo>
                <a:lnTo>
                  <a:pt x="52" y="200"/>
                </a:lnTo>
                <a:lnTo>
                  <a:pt x="45" y="189"/>
                </a:lnTo>
                <a:lnTo>
                  <a:pt x="132" y="189"/>
                </a:lnTo>
                <a:lnTo>
                  <a:pt x="132" y="150"/>
                </a:lnTo>
                <a:lnTo>
                  <a:pt x="49" y="150"/>
                </a:lnTo>
                <a:lnTo>
                  <a:pt x="84" y="59"/>
                </a:lnTo>
                <a:lnTo>
                  <a:pt x="151" y="59"/>
                </a:lnTo>
                <a:lnTo>
                  <a:pt x="151" y="0"/>
                </a:lnTo>
                <a:lnTo>
                  <a:pt x="49" y="0"/>
                </a:lnTo>
                <a:lnTo>
                  <a:pt x="40" y="9"/>
                </a:lnTo>
                <a:lnTo>
                  <a:pt x="40" y="59"/>
                </a:lnTo>
                <a:lnTo>
                  <a:pt x="41" y="59"/>
                </a:lnTo>
                <a:lnTo>
                  <a:pt x="0" y="166"/>
                </a:lnTo>
                <a:lnTo>
                  <a:pt x="0" y="170"/>
                </a:lnTo>
                <a:lnTo>
                  <a:pt x="7" y="203"/>
                </a:lnTo>
                <a:lnTo>
                  <a:pt x="26" y="231"/>
                </a:lnTo>
                <a:lnTo>
                  <a:pt x="40" y="241"/>
                </a:lnTo>
                <a:lnTo>
                  <a:pt x="40" y="445"/>
                </a:lnTo>
                <a:lnTo>
                  <a:pt x="43" y="456"/>
                </a:lnTo>
                <a:lnTo>
                  <a:pt x="49" y="465"/>
                </a:lnTo>
                <a:lnTo>
                  <a:pt x="59" y="472"/>
                </a:lnTo>
                <a:lnTo>
                  <a:pt x="71" y="474"/>
                </a:lnTo>
                <a:lnTo>
                  <a:pt x="416" y="474"/>
                </a:lnTo>
                <a:lnTo>
                  <a:pt x="428" y="472"/>
                </a:lnTo>
                <a:lnTo>
                  <a:pt x="438" y="465"/>
                </a:lnTo>
                <a:lnTo>
                  <a:pt x="444" y="456"/>
                </a:lnTo>
                <a:lnTo>
                  <a:pt x="447" y="445"/>
                </a:lnTo>
                <a:lnTo>
                  <a:pt x="447" y="375"/>
                </a:lnTo>
                <a:lnTo>
                  <a:pt x="447" y="306"/>
                </a:lnTo>
                <a:lnTo>
                  <a:pt x="447" y="287"/>
                </a:lnTo>
                <a:lnTo>
                  <a:pt x="447" y="241"/>
                </a:lnTo>
                <a:lnTo>
                  <a:pt x="461" y="231"/>
                </a:lnTo>
                <a:lnTo>
                  <a:pt x="471" y="217"/>
                </a:lnTo>
                <a:lnTo>
                  <a:pt x="480" y="203"/>
                </a:lnTo>
                <a:lnTo>
                  <a:pt x="483" y="189"/>
                </a:lnTo>
                <a:lnTo>
                  <a:pt x="487" y="170"/>
                </a:lnTo>
                <a:lnTo>
                  <a:pt x="487" y="166"/>
                </a:lnTo>
              </a:path>
            </a:pathLst>
          </a:custGeom>
          <a:solidFill>
            <a:srgbClr val="344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Text Box 117"/>
          <p:cNvSpPr txBox="1">
            <a:spLocks noChangeArrowheads="1"/>
          </p:cNvSpPr>
          <p:nvPr/>
        </p:nvSpPr>
        <p:spPr bwMode="auto">
          <a:xfrm>
            <a:off x="3773107" y="5689494"/>
            <a:ext cx="7323983" cy="43284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Stock di </a:t>
            </a:r>
            <a:r>
              <a:rPr lang="fr-FR" altLang="en-US" sz="18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investimenti</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europei</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400" b="1" dirty="0" smtClean="0">
                <a:solidFill>
                  <a:srgbClr val="EA4B24"/>
                </a:solidFill>
                <a:latin typeface="EC Square Sans Pro" panose="020B0506040000020004" pitchFamily="34" charset="0"/>
                <a:ea typeface="EC Square Sans Pro" panose="020B0506040000020004" pitchFamily="34" charset="0"/>
                <a:cs typeface="EC Square Sans Pro" panose="020B0506040000020004" pitchFamily="34" charset="0"/>
              </a:rPr>
              <a:t>€381 </a:t>
            </a:r>
            <a:r>
              <a:rPr lang="fr-FR" altLang="en-US" sz="2400" b="1" dirty="0" err="1" smtClean="0">
                <a:solidFill>
                  <a:srgbClr val="EA4B24"/>
                </a:solidFill>
                <a:latin typeface="EC Square Sans Pro" panose="020B0506040000020004" pitchFamily="34" charset="0"/>
                <a:ea typeface="EC Square Sans Pro" panose="020B0506040000020004" pitchFamily="34" charset="0"/>
                <a:cs typeface="EC Square Sans Pro" panose="020B0506040000020004" pitchFamily="34" charset="0"/>
              </a:rPr>
              <a:t>miliardi</a:t>
            </a:r>
            <a:r>
              <a:rPr lang="fr-FR" altLang="en-US" sz="2400" b="1" dirty="0" smtClean="0">
                <a:solidFill>
                  <a:srgbClr val="EA4B24"/>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(2017)</a:t>
            </a:r>
            <a:endParaRPr lang="fr-FR" altLang="en-US" sz="1800" dirty="0">
              <a:solidFill>
                <a:schemeClr val="tx1"/>
              </a:solidFill>
              <a:latin typeface="EC Square Sans Pro" panose="020B0506040000020004" pitchFamily="34" charset="0"/>
            </a:endParaRPr>
          </a:p>
        </p:txBody>
      </p:sp>
      <p:sp>
        <p:nvSpPr>
          <p:cNvPr id="2048" name="Text Box 129"/>
          <p:cNvSpPr txBox="1">
            <a:spLocks noChangeArrowheads="1"/>
          </p:cNvSpPr>
          <p:nvPr/>
        </p:nvSpPr>
        <p:spPr bwMode="auto">
          <a:xfrm>
            <a:off x="3773107" y="4522264"/>
            <a:ext cx="7362045" cy="38893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hangingPunct="0"/>
            <a:r>
              <a:rPr lang="fr-FR" altLang="en-US" sz="2400" b="1" dirty="0" err="1" smtClean="0">
                <a:solidFill>
                  <a:srgbClr val="F6891F"/>
                </a:solidFill>
                <a:latin typeface="EC Square Sans Pro" panose="020B0506040000020004" pitchFamily="34" charset="0"/>
                <a:ea typeface="EC Square Sans Pro" panose="020B0506040000020004" pitchFamily="34" charset="0"/>
                <a:cs typeface="EC Square Sans Pro" panose="020B0506040000020004" pitchFamily="34" charset="0"/>
              </a:rPr>
              <a:t>ercati</a:t>
            </a:r>
            <a:r>
              <a:rPr lang="fr-FR" altLang="en-US" sz="2400" b="1" dirty="0" smtClean="0">
                <a:solidFill>
                  <a:srgbClr val="F6891F"/>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4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tradizionalmente</a:t>
            </a:r>
            <a:r>
              <a:rPr lang="fr-FR" altLang="en-US" sz="24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400" b="1" dirty="0" err="1" smtClean="0">
                <a:solidFill>
                  <a:srgbClr val="F6891F"/>
                </a:solidFill>
                <a:latin typeface="EC Square Sans Pro" panose="020B0506040000020004" pitchFamily="34" charset="0"/>
                <a:ea typeface="EC Square Sans Pro" panose="020B0506040000020004" pitchFamily="34" charset="0"/>
                <a:cs typeface="EC Square Sans Pro" panose="020B0506040000020004" pitchFamily="34" charset="0"/>
              </a:rPr>
              <a:t>chiusi</a:t>
            </a:r>
            <a:endParaRPr lang="fr-FR" altLang="en-US" sz="2400" dirty="0">
              <a:solidFill>
                <a:schemeClr val="tx1"/>
              </a:solidFill>
              <a:latin typeface="EC Square Sans Pro" panose="020B0506040000020004" pitchFamily="34" charset="0"/>
            </a:endParaRPr>
          </a:p>
        </p:txBody>
      </p:sp>
      <p:sp>
        <p:nvSpPr>
          <p:cNvPr id="2049" name="Text Box 128"/>
          <p:cNvSpPr txBox="1">
            <a:spLocks noChangeArrowheads="1"/>
          </p:cNvSpPr>
          <p:nvPr/>
        </p:nvSpPr>
        <p:spPr bwMode="auto">
          <a:xfrm>
            <a:off x="3791744" y="3893604"/>
            <a:ext cx="7560840" cy="419382"/>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eaLnBrk="0" hangingPunct="0"/>
            <a:r>
              <a:rPr lang="fr-FR" altLang="en-US" sz="20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PIL </a:t>
            </a:r>
            <a:r>
              <a:rPr lang="fr-FR" altLang="en-US" sz="20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Annuale</a:t>
            </a:r>
            <a:r>
              <a:rPr lang="fr-FR" altLang="en-US" sz="20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800" b="1" dirty="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a:t>
            </a:r>
            <a:r>
              <a:rPr lang="fr-FR" altLang="en-US" sz="28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2.200 </a:t>
            </a:r>
            <a:r>
              <a:rPr lang="fr-FR" altLang="en-US" sz="2800" b="1" dirty="0" err="1"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miliardi</a:t>
            </a:r>
            <a:r>
              <a:rPr lang="fr-FR" altLang="en-US" sz="2800" b="1" dirty="0" smtClean="0">
                <a:solidFill>
                  <a:srgbClr val="C00000"/>
                </a:solidFill>
                <a:latin typeface="EC Square Sans Pro" panose="020B0506040000020004" pitchFamily="34" charset="0"/>
                <a:ea typeface="EC Square Sans Pro" panose="020B0506040000020004" pitchFamily="34" charset="0"/>
                <a:cs typeface="EC Square Sans Pro" panose="020B0506040000020004" pitchFamily="34" charset="0"/>
              </a:rPr>
              <a:t> </a:t>
            </a:r>
            <a:endParaRPr lang="fr-FR" altLang="en-US" sz="2000" b="1" dirty="0">
              <a:solidFill>
                <a:srgbClr val="C00000"/>
              </a:solidFill>
              <a:latin typeface="EC Square Sans Pro" panose="020B0506040000020004" pitchFamily="34" charset="0"/>
            </a:endParaRPr>
          </a:p>
        </p:txBody>
      </p:sp>
      <p:sp>
        <p:nvSpPr>
          <p:cNvPr id="2051" name="Text Box 127"/>
          <p:cNvSpPr txBox="1">
            <a:spLocks noChangeArrowheads="1"/>
          </p:cNvSpPr>
          <p:nvPr/>
        </p:nvSpPr>
        <p:spPr bwMode="auto">
          <a:xfrm>
            <a:off x="3791744" y="5106619"/>
            <a:ext cx="7325580" cy="37249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eaLnBrk="0" hangingPunct="0"/>
            <a:r>
              <a:rPr lang="fr-FR" altLang="en-US" sz="18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Esportazioni</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UE di </a:t>
            </a:r>
            <a:r>
              <a:rPr lang="fr-FR" altLang="en-US" sz="18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beni</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e </a:t>
            </a:r>
            <a:r>
              <a:rPr lang="fr-FR" altLang="en-US" sz="1800" dirty="0" err="1"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servizi</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400" b="1" dirty="0" smtClean="0">
                <a:solidFill>
                  <a:srgbClr val="7ECDF0"/>
                </a:solidFill>
                <a:latin typeface="EC Square Sans Pro" panose="020B0506040000020004" pitchFamily="34" charset="0"/>
                <a:ea typeface="EC Square Sans Pro" panose="020B0506040000020004" pitchFamily="34" charset="0"/>
                <a:cs typeface="EC Square Sans Pro" panose="020B0506040000020004" pitchFamily="34" charset="0"/>
              </a:rPr>
              <a:t>€68</a:t>
            </a:r>
            <a:r>
              <a:rPr lang="fr-FR" altLang="en-US" sz="2400" b="1" dirty="0">
                <a:solidFill>
                  <a:srgbClr val="7ECDF0"/>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2400" b="1" dirty="0" err="1" smtClean="0">
                <a:solidFill>
                  <a:srgbClr val="7ECDF0"/>
                </a:solidFill>
                <a:latin typeface="EC Square Sans Pro" panose="020B0506040000020004" pitchFamily="34" charset="0"/>
                <a:ea typeface="EC Square Sans Pro" panose="020B0506040000020004" pitchFamily="34" charset="0"/>
                <a:cs typeface="EC Square Sans Pro" panose="020B0506040000020004" pitchFamily="34" charset="0"/>
              </a:rPr>
              <a:t>miliardi</a:t>
            </a:r>
            <a:r>
              <a:rPr lang="fr-FR" altLang="en-US" sz="2400" b="1" dirty="0" smtClean="0">
                <a:solidFill>
                  <a:srgbClr val="7ECDF0"/>
                </a:solidFill>
                <a:latin typeface="EC Square Sans Pro" panose="020B0506040000020004" pitchFamily="34" charset="0"/>
                <a:ea typeface="EC Square Sans Pro" panose="020B0506040000020004" pitchFamily="34" charset="0"/>
                <a:cs typeface="EC Square Sans Pro" panose="020B0506040000020004" pitchFamily="34" charset="0"/>
              </a:rPr>
              <a:t> </a:t>
            </a:r>
            <a:r>
              <a:rPr lang="fr-FR" altLang="en-US" sz="1800" dirty="0" smtClean="0">
                <a:solidFill>
                  <a:schemeClr val="tx1"/>
                </a:solidFill>
                <a:latin typeface="EC Square Sans Pro" panose="020B0506040000020004" pitchFamily="34" charset="0"/>
                <a:ea typeface="EC Square Sans Pro" panose="020B0506040000020004" pitchFamily="34" charset="0"/>
                <a:cs typeface="EC Square Sans Pro" panose="020B0506040000020004" pitchFamily="34" charset="0"/>
              </a:rPr>
              <a:t>(2018)</a:t>
            </a:r>
            <a:endParaRPr lang="fr-FR" altLang="en-US" sz="1800" dirty="0">
              <a:solidFill>
                <a:schemeClr val="tx1"/>
              </a:solidFill>
              <a:latin typeface="EC Square Sans Pro" panose="020B0506040000020004" pitchFamily="34" charset="0"/>
            </a:endParaRPr>
          </a:p>
        </p:txBody>
      </p:sp>
      <p:sp>
        <p:nvSpPr>
          <p:cNvPr id="2052" name="Rectangle 30"/>
          <p:cNvSpPr>
            <a:spLocks noChangeArrowheads="1"/>
          </p:cNvSpPr>
          <p:nvPr/>
        </p:nvSpPr>
        <p:spPr bwMode="auto">
          <a:xfrm>
            <a:off x="1524001" y="104217"/>
            <a:ext cx="1894217" cy="24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63480" rIns="1326732" bIns="0" numCol="1" anchor="ctr" anchorCtr="0" compatLnSpc="1">
            <a:prstTxWarp prst="textNoShape">
              <a:avLst/>
            </a:prstTxWarp>
            <a:spAutoFit/>
          </a:bodyPr>
          <a:lstStyle/>
          <a:p>
            <a:endParaRPr lang="en-GB"/>
          </a:p>
        </p:txBody>
      </p:sp>
      <p:sp>
        <p:nvSpPr>
          <p:cNvPr id="2054" name="Rectangle 33"/>
          <p:cNvSpPr>
            <a:spLocks noChangeArrowheads="1"/>
          </p:cNvSpPr>
          <p:nvPr/>
        </p:nvSpPr>
        <p:spPr bwMode="auto">
          <a:xfrm>
            <a:off x="1524001" y="536031"/>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fr-FR" altLang="en-US" sz="1000">
              <a:solidFill>
                <a:schemeClr val="tx1"/>
              </a:solidFill>
              <a:latin typeface="Arial" panose="020B0604020202020204" pitchFamily="34" charset="0"/>
              <a:ea typeface="EC Square Sans Pro" panose="020B0506040000020004" pitchFamily="34" charset="0"/>
              <a:cs typeface="EC Square Sans Pro" panose="020B0506040000020004" pitchFamily="34" charset="0"/>
            </a:endParaRPr>
          </a:p>
          <a:p>
            <a:pPr eaLnBrk="0" hangingPunct="0"/>
            <a:r>
              <a:rPr lang="fr-FR" altLang="en-US" sz="1000">
                <a:solidFill>
                  <a:schemeClr val="tx1"/>
                </a:solidFill>
                <a:latin typeface="Arial" panose="020B0604020202020204" pitchFamily="34" charset="0"/>
                <a:ea typeface="EC Square Sans Pro" panose="020B0506040000020004" pitchFamily="34" charset="0"/>
                <a:cs typeface="EC Square Sans Pro" panose="020B0506040000020004" pitchFamily="34" charset="0"/>
              </a:rPr>
              <a:t/>
            </a:r>
            <a:br>
              <a:rPr lang="fr-FR" altLang="en-US" sz="1000">
                <a:solidFill>
                  <a:schemeClr val="tx1"/>
                </a:solidFill>
                <a:latin typeface="Arial" panose="020B0604020202020204" pitchFamily="34" charset="0"/>
                <a:ea typeface="EC Square Sans Pro" panose="020B0506040000020004" pitchFamily="34" charset="0"/>
                <a:cs typeface="EC Square Sans Pro" panose="020B0506040000020004" pitchFamily="34" charset="0"/>
              </a:rPr>
            </a:br>
            <a:endParaRPr lang="en-GB" altLang="en-US" sz="600">
              <a:solidFill>
                <a:schemeClr val="tx1"/>
              </a:solidFill>
              <a:latin typeface="Arial" panose="020B0604020202020204" pitchFamily="34" charset="0"/>
            </a:endParaRPr>
          </a:p>
          <a:p>
            <a:pPr eaLnBrk="0" hangingPunct="0"/>
            <a:endParaRPr lang="en-GB" altLang="en-US" sz="1800">
              <a:solidFill>
                <a:schemeClr val="tx1"/>
              </a:solidFill>
              <a:latin typeface="Arial" panose="020B0604020202020204" pitchFamily="34" charset="0"/>
            </a:endParaRPr>
          </a:p>
        </p:txBody>
      </p:sp>
      <p:sp>
        <p:nvSpPr>
          <p:cNvPr id="2055" name="Rectangle 36"/>
          <p:cNvSpPr>
            <a:spLocks noChangeArrowheads="1"/>
          </p:cNvSpPr>
          <p:nvPr/>
        </p:nvSpPr>
        <p:spPr bwMode="auto">
          <a:xfrm>
            <a:off x="1524001" y="40657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en-GB" altLang="en-US" sz="600">
              <a:solidFill>
                <a:schemeClr val="tx1"/>
              </a:solidFill>
              <a:latin typeface="Arial" panose="020B0604020202020204" pitchFamily="34" charset="0"/>
            </a:endParaRPr>
          </a:p>
          <a:p>
            <a:pPr eaLnBrk="0" hangingPunct="0"/>
            <a:r>
              <a:rPr lang="en-GB" altLang="en-US" sz="1800">
                <a:solidFill>
                  <a:schemeClr val="tx1"/>
                </a:solidFill>
                <a:latin typeface="Arial" panose="020B0604020202020204" pitchFamily="34" charset="0"/>
              </a:rPr>
              <a:t/>
            </a:r>
            <a:br>
              <a:rPr lang="en-GB" altLang="en-US" sz="1800">
                <a:solidFill>
                  <a:schemeClr val="tx1"/>
                </a:solidFill>
                <a:latin typeface="Arial" panose="020B0604020202020204" pitchFamily="34" charset="0"/>
              </a:rPr>
            </a:br>
            <a:endParaRPr lang="en-GB" altLang="en-US" sz="1800">
              <a:solidFill>
                <a:schemeClr val="tx1"/>
              </a:solidFill>
              <a:latin typeface="Arial" panose="020B0604020202020204" pitchFamily="34" charset="0"/>
            </a:endParaRPr>
          </a:p>
          <a:p>
            <a:pPr eaLnBrk="0" hangingPunct="0"/>
            <a:endParaRPr lang="en-GB" altLang="en-US" sz="1800">
              <a:solidFill>
                <a:schemeClr val="tx1"/>
              </a:solidFill>
              <a:latin typeface="Arial" panose="020B0604020202020204" pitchFamily="34" charset="0"/>
            </a:endParaRPr>
          </a:p>
        </p:txBody>
      </p:sp>
      <p:sp>
        <p:nvSpPr>
          <p:cNvPr id="45" name="AutoShape 118"/>
          <p:cNvSpPr>
            <a:spLocks/>
          </p:cNvSpPr>
          <p:nvPr/>
        </p:nvSpPr>
        <p:spPr bwMode="auto">
          <a:xfrm rot="10800000" flipH="1" flipV="1">
            <a:off x="3306801" y="5670509"/>
            <a:ext cx="375737" cy="402630"/>
          </a:xfrm>
          <a:custGeom>
            <a:avLst/>
            <a:gdLst>
              <a:gd name="T0" fmla="+- 0 4919 4656"/>
              <a:gd name="T1" fmla="*/ T0 w 497"/>
              <a:gd name="T2" fmla="+- 0 -1022 -1118"/>
              <a:gd name="T3" fmla="*/ -1022 h 535"/>
              <a:gd name="T4" fmla="+- 0 4920 4656"/>
              <a:gd name="T5" fmla="*/ T4 w 497"/>
              <a:gd name="T6" fmla="+- 0 -1006 -1118"/>
              <a:gd name="T7" fmla="*/ -1006 h 535"/>
              <a:gd name="T8" fmla="+- 0 4894 4656"/>
              <a:gd name="T9" fmla="*/ T8 w 497"/>
              <a:gd name="T10" fmla="+- 0 -994 -1118"/>
              <a:gd name="T11" fmla="*/ -994 h 535"/>
              <a:gd name="T12" fmla="+- 0 4872 4656"/>
              <a:gd name="T13" fmla="*/ T12 w 497"/>
              <a:gd name="T14" fmla="+- 0 -1004 -1118"/>
              <a:gd name="T15" fmla="*/ -1004 h 535"/>
              <a:gd name="T16" fmla="+- 0 4835 4656"/>
              <a:gd name="T17" fmla="*/ T16 w 497"/>
              <a:gd name="T18" fmla="+- 0 -1007 -1118"/>
              <a:gd name="T19" fmla="*/ -1007 h 535"/>
              <a:gd name="T20" fmla="+- 0 4821 4656"/>
              <a:gd name="T21" fmla="*/ T20 w 497"/>
              <a:gd name="T22" fmla="+- 0 -1017 -1118"/>
              <a:gd name="T23" fmla="*/ -1017 h 535"/>
              <a:gd name="T24" fmla="+- 0 4814 4656"/>
              <a:gd name="T25" fmla="*/ T24 w 497"/>
              <a:gd name="T26" fmla="+- 0 -1036 -1118"/>
              <a:gd name="T27" fmla="*/ -1036 h 535"/>
              <a:gd name="T28" fmla="+- 0 4833 4656"/>
              <a:gd name="T29" fmla="*/ T28 w 497"/>
              <a:gd name="T30" fmla="+- 0 -1049 -1118"/>
              <a:gd name="T31" fmla="*/ -1049 h 535"/>
              <a:gd name="T32" fmla="+- 0 4865 4656"/>
              <a:gd name="T33" fmla="*/ T32 w 497"/>
              <a:gd name="T34" fmla="+- 0 -1051 -1118"/>
              <a:gd name="T35" fmla="*/ -1051 h 535"/>
              <a:gd name="T36" fmla="+- 0 4869 4656"/>
              <a:gd name="T37" fmla="*/ T36 w 497"/>
              <a:gd name="T38" fmla="+- 0 -1067 -1118"/>
              <a:gd name="T39" fmla="*/ -1067 h 535"/>
              <a:gd name="T40" fmla="+- 0 4794 4656"/>
              <a:gd name="T41" fmla="*/ T40 w 497"/>
              <a:gd name="T42" fmla="+- 0 -1053 -1118"/>
              <a:gd name="T43" fmla="*/ -1053 h 535"/>
              <a:gd name="T44" fmla="+- 0 4788 4656"/>
              <a:gd name="T45" fmla="*/ T44 w 497"/>
              <a:gd name="T46" fmla="+- 0 -1016 -1118"/>
              <a:gd name="T47" fmla="*/ -1016 h 535"/>
              <a:gd name="T48" fmla="+- 0 4808 4656"/>
              <a:gd name="T49" fmla="*/ T48 w 497"/>
              <a:gd name="T50" fmla="+- 0 -999 -1118"/>
              <a:gd name="T51" fmla="*/ -999 h 535"/>
              <a:gd name="T52" fmla="+- 0 4814 4656"/>
              <a:gd name="T53" fmla="*/ T52 w 497"/>
              <a:gd name="T54" fmla="+- 0 -979 -1118"/>
              <a:gd name="T55" fmla="*/ -979 h 535"/>
              <a:gd name="T56" fmla="+- 0 4874 4656"/>
              <a:gd name="T57" fmla="*/ T56 w 497"/>
              <a:gd name="T58" fmla="+- 0 -979 -1118"/>
              <a:gd name="T59" fmla="*/ -979 h 535"/>
              <a:gd name="T60" fmla="+- 0 4932 4656"/>
              <a:gd name="T61" fmla="*/ T60 w 497"/>
              <a:gd name="T62" fmla="+- 0 -987 -1118"/>
              <a:gd name="T63" fmla="*/ -987 h 535"/>
              <a:gd name="T64" fmla="+- 0 4948 4656"/>
              <a:gd name="T65" fmla="*/ T64 w 497"/>
              <a:gd name="T66" fmla="+- 0 -999 -1118"/>
              <a:gd name="T67" fmla="*/ -999 h 535"/>
              <a:gd name="T68" fmla="+- 0 5152 4656"/>
              <a:gd name="T69" fmla="*/ T68 w 497"/>
              <a:gd name="T70" fmla="+- 0 -894 -1118"/>
              <a:gd name="T71" fmla="*/ -894 h 535"/>
              <a:gd name="T72" fmla="+- 0 5122 4656"/>
              <a:gd name="T73" fmla="*/ T72 w 497"/>
              <a:gd name="T74" fmla="+- 0 -907 -1118"/>
              <a:gd name="T75" fmla="*/ -907 h 535"/>
              <a:gd name="T76" fmla="+- 0 4952 4656"/>
              <a:gd name="T77" fmla="*/ T76 w 497"/>
              <a:gd name="T78" fmla="+- 0 -765 -1118"/>
              <a:gd name="T79" fmla="*/ -765 h 535"/>
              <a:gd name="T80" fmla="+- 0 4810 4656"/>
              <a:gd name="T81" fmla="*/ T80 w 497"/>
              <a:gd name="T82" fmla="+- 0 -762 -1118"/>
              <a:gd name="T83" fmla="*/ -762 h 535"/>
              <a:gd name="T84" fmla="+- 0 4699 4656"/>
              <a:gd name="T85" fmla="*/ T84 w 497"/>
              <a:gd name="T86" fmla="+- 0 -843 -1118"/>
              <a:gd name="T87" fmla="*/ -843 h 535"/>
              <a:gd name="T88" fmla="+- 0 4762 4656"/>
              <a:gd name="T89" fmla="*/ T88 w 497"/>
              <a:gd name="T90" fmla="+- 0 -809 -1118"/>
              <a:gd name="T91" fmla="*/ -809 h 535"/>
              <a:gd name="T92" fmla="+- 0 4936 4656"/>
              <a:gd name="T93" fmla="*/ T92 w 497"/>
              <a:gd name="T94" fmla="+- 0 -765 -1118"/>
              <a:gd name="T95" fmla="*/ -765 h 535"/>
              <a:gd name="T96" fmla="+- 0 4936 4656"/>
              <a:gd name="T97" fmla="*/ T96 w 497"/>
              <a:gd name="T98" fmla="+- 0 -840 -1118"/>
              <a:gd name="T99" fmla="*/ -840 h 535"/>
              <a:gd name="T100" fmla="+- 0 4760 4656"/>
              <a:gd name="T101" fmla="*/ T100 w 497"/>
              <a:gd name="T102" fmla="+- 0 -893 -1118"/>
              <a:gd name="T103" fmla="*/ -893 h 535"/>
              <a:gd name="T104" fmla="+- 0 4914 4656"/>
              <a:gd name="T105" fmla="*/ T104 w 497"/>
              <a:gd name="T106" fmla="+- 0 -879 -1118"/>
              <a:gd name="T107" fmla="*/ -879 h 535"/>
              <a:gd name="T108" fmla="+- 0 5039 4656"/>
              <a:gd name="T109" fmla="*/ T108 w 497"/>
              <a:gd name="T110" fmla="+- 0 -917 -1118"/>
              <a:gd name="T111" fmla="*/ -917 h 535"/>
              <a:gd name="T112" fmla="+- 0 5106 4656"/>
              <a:gd name="T113" fmla="*/ T112 w 497"/>
              <a:gd name="T114" fmla="+- 0 -929 -1118"/>
              <a:gd name="T115" fmla="*/ -929 h 535"/>
              <a:gd name="T116" fmla="+- 0 5115 4656"/>
              <a:gd name="T117" fmla="*/ T116 w 497"/>
              <a:gd name="T118" fmla="+- 0 -958 -1118"/>
              <a:gd name="T119" fmla="*/ -958 h 535"/>
              <a:gd name="T120" fmla="+- 0 5084 4656"/>
              <a:gd name="T121" fmla="*/ T120 w 497"/>
              <a:gd name="T122" fmla="+- 0 -1029 -1118"/>
              <a:gd name="T123" fmla="*/ -1029 h 535"/>
              <a:gd name="T124" fmla="+- 0 4990 4656"/>
              <a:gd name="T125" fmla="*/ T124 w 497"/>
              <a:gd name="T126" fmla="+- 0 -971 -1118"/>
              <a:gd name="T127" fmla="*/ -971 h 535"/>
              <a:gd name="T128" fmla="+- 0 4712 4656"/>
              <a:gd name="T129" fmla="*/ T128 w 497"/>
              <a:gd name="T130" fmla="+- 0 -992 -1118"/>
              <a:gd name="T131" fmla="*/ -992 h 535"/>
              <a:gd name="T132" fmla="+- 0 4735 4656"/>
              <a:gd name="T133" fmla="*/ T132 w 497"/>
              <a:gd name="T134" fmla="+- 0 -1063 -1118"/>
              <a:gd name="T135" fmla="*/ -1063 h 535"/>
              <a:gd name="T136" fmla="+- 0 4911 4656"/>
              <a:gd name="T137" fmla="*/ T136 w 497"/>
              <a:gd name="T138" fmla="+- 0 -1089 -1118"/>
              <a:gd name="T139" fmla="*/ -1089 h 535"/>
              <a:gd name="T140" fmla="+- 0 5041 4656"/>
              <a:gd name="T141" fmla="*/ T140 w 497"/>
              <a:gd name="T142" fmla="+- 0 -1042 -1118"/>
              <a:gd name="T143" fmla="*/ -1042 h 535"/>
              <a:gd name="T144" fmla="+- 0 5022 4656"/>
              <a:gd name="T145" fmla="*/ T144 w 497"/>
              <a:gd name="T146" fmla="+- 0 -1088 -1118"/>
              <a:gd name="T147" fmla="*/ -1088 h 535"/>
              <a:gd name="T148" fmla="+- 0 4872 4656"/>
              <a:gd name="T149" fmla="*/ T148 w 497"/>
              <a:gd name="T150" fmla="+- 0 -1118 -1118"/>
              <a:gd name="T151" fmla="*/ -1118 h 535"/>
              <a:gd name="T152" fmla="+- 0 4694 4656"/>
              <a:gd name="T153" fmla="*/ T152 w 497"/>
              <a:gd name="T154" fmla="+- 0 -1071 -1118"/>
              <a:gd name="T155" fmla="*/ -1071 h 535"/>
              <a:gd name="T156" fmla="+- 0 4660 4656"/>
              <a:gd name="T157" fmla="*/ T156 w 497"/>
              <a:gd name="T158" fmla="+- 0 -967 -1118"/>
              <a:gd name="T159" fmla="*/ -967 h 535"/>
              <a:gd name="T160" fmla="+- 0 4719 4656"/>
              <a:gd name="T161" fmla="*/ T160 w 497"/>
              <a:gd name="T162" fmla="+- 0 -897 -1118"/>
              <a:gd name="T163" fmla="*/ -897 h 535"/>
              <a:gd name="T164" fmla="+- 0 4656 4656"/>
              <a:gd name="T165" fmla="*/ T164 w 497"/>
              <a:gd name="T166" fmla="+- 0 -810 -1118"/>
              <a:gd name="T167" fmla="*/ -810 h 535"/>
              <a:gd name="T168" fmla="+- 0 4687 4656"/>
              <a:gd name="T169" fmla="*/ T168 w 497"/>
              <a:gd name="T170" fmla="+- 0 -735 -1118"/>
              <a:gd name="T171" fmla="*/ -735 h 535"/>
              <a:gd name="T172" fmla="+- 0 4700 4656"/>
              <a:gd name="T173" fmla="*/ T172 w 497"/>
              <a:gd name="T174" fmla="+- 0 -651 -1118"/>
              <a:gd name="T175" fmla="*/ -651 h 535"/>
              <a:gd name="T176" fmla="+- 0 4858 4656"/>
              <a:gd name="T177" fmla="*/ T176 w 497"/>
              <a:gd name="T178" fmla="+- 0 -586 -1118"/>
              <a:gd name="T179" fmla="*/ -586 h 535"/>
              <a:gd name="T180" fmla="+- 0 5049 4656"/>
              <a:gd name="T181" fmla="*/ T180 w 497"/>
              <a:gd name="T182" fmla="+- 0 -614 -1118"/>
              <a:gd name="T183" fmla="*/ -614 h 535"/>
              <a:gd name="T184" fmla="+- 0 5116 4656"/>
              <a:gd name="T185" fmla="*/ T184 w 497"/>
              <a:gd name="T186" fmla="+- 0 -696 -1118"/>
              <a:gd name="T187" fmla="*/ -696 h 535"/>
              <a:gd name="T188" fmla="+- 0 5105 4656"/>
              <a:gd name="T189" fmla="*/ T188 w 497"/>
              <a:gd name="T190" fmla="+- 0 -747 -1118"/>
              <a:gd name="T191" fmla="*/ -747 h 535"/>
              <a:gd name="T192" fmla="+- 0 5086 4656"/>
              <a:gd name="T193" fmla="*/ T192 w 497"/>
              <a:gd name="T194" fmla="+- 0 -726 -1118"/>
              <a:gd name="T195" fmla="*/ -726 h 535"/>
              <a:gd name="T196" fmla="+- 0 4844 4656"/>
              <a:gd name="T197" fmla="*/ T196 w 497"/>
              <a:gd name="T198" fmla="+- 0 -663 -1118"/>
              <a:gd name="T199" fmla="*/ -663 h 535"/>
              <a:gd name="T200" fmla="+- 0 4793 4656"/>
              <a:gd name="T201" fmla="*/ T200 w 497"/>
              <a:gd name="T202" fmla="+- 0 -689 -1118"/>
              <a:gd name="T203" fmla="*/ -689 h 535"/>
              <a:gd name="T204" fmla="+- 0 4989 4656"/>
              <a:gd name="T205" fmla="*/ T204 w 497"/>
              <a:gd name="T206" fmla="+- 0 -699 -1118"/>
              <a:gd name="T207" fmla="*/ -699 h 535"/>
              <a:gd name="T208" fmla="+- 0 5061 4656"/>
              <a:gd name="T209" fmla="*/ T208 w 497"/>
              <a:gd name="T210" fmla="+- 0 -738 -1118"/>
              <a:gd name="T211" fmla="*/ -738 h 535"/>
              <a:gd name="T212" fmla="+- 0 5086 4656"/>
              <a:gd name="T213" fmla="*/ T212 w 497"/>
              <a:gd name="T214" fmla="+- 0 -771 -1118"/>
              <a:gd name="T215" fmla="*/ -771 h 535"/>
              <a:gd name="T216" fmla="+- 0 5116 4656"/>
              <a:gd name="T217" fmla="*/ T216 w 497"/>
              <a:gd name="T218" fmla="+- 0 -814 -1118"/>
              <a:gd name="T219" fmla="*/ -814 h 5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497" h="535">
                <a:moveTo>
                  <a:pt x="298" y="107"/>
                </a:moveTo>
                <a:lnTo>
                  <a:pt x="298" y="101"/>
                </a:lnTo>
                <a:lnTo>
                  <a:pt x="297" y="98"/>
                </a:lnTo>
                <a:lnTo>
                  <a:pt x="294" y="94"/>
                </a:lnTo>
                <a:lnTo>
                  <a:pt x="263" y="96"/>
                </a:lnTo>
                <a:lnTo>
                  <a:pt x="265" y="99"/>
                </a:lnTo>
                <a:lnTo>
                  <a:pt x="266" y="101"/>
                </a:lnTo>
                <a:lnTo>
                  <a:pt x="266" y="107"/>
                </a:lnTo>
                <a:lnTo>
                  <a:pt x="266" y="108"/>
                </a:lnTo>
                <a:lnTo>
                  <a:pt x="264" y="112"/>
                </a:lnTo>
                <a:lnTo>
                  <a:pt x="262" y="114"/>
                </a:lnTo>
                <a:lnTo>
                  <a:pt x="258" y="117"/>
                </a:lnTo>
                <a:lnTo>
                  <a:pt x="255" y="118"/>
                </a:lnTo>
                <a:lnTo>
                  <a:pt x="246" y="123"/>
                </a:lnTo>
                <a:lnTo>
                  <a:pt x="238" y="124"/>
                </a:lnTo>
                <a:lnTo>
                  <a:pt x="220" y="124"/>
                </a:lnTo>
                <a:lnTo>
                  <a:pt x="211" y="123"/>
                </a:lnTo>
                <a:lnTo>
                  <a:pt x="202" y="120"/>
                </a:lnTo>
                <a:lnTo>
                  <a:pt x="203" y="119"/>
                </a:lnTo>
                <a:lnTo>
                  <a:pt x="216" y="114"/>
                </a:lnTo>
                <a:lnTo>
                  <a:pt x="234" y="107"/>
                </a:lnTo>
                <a:lnTo>
                  <a:pt x="226" y="97"/>
                </a:lnTo>
                <a:lnTo>
                  <a:pt x="185" y="114"/>
                </a:lnTo>
                <a:lnTo>
                  <a:pt x="183" y="113"/>
                </a:lnTo>
                <a:lnTo>
                  <a:pt x="179" y="111"/>
                </a:lnTo>
                <a:lnTo>
                  <a:pt x="176" y="109"/>
                </a:lnTo>
                <a:lnTo>
                  <a:pt x="195" y="101"/>
                </a:lnTo>
                <a:lnTo>
                  <a:pt x="218" y="91"/>
                </a:lnTo>
                <a:lnTo>
                  <a:pt x="211" y="82"/>
                </a:lnTo>
                <a:lnTo>
                  <a:pt x="165" y="101"/>
                </a:lnTo>
                <a:lnTo>
                  <a:pt x="163" y="98"/>
                </a:lnTo>
                <a:lnTo>
                  <a:pt x="161" y="96"/>
                </a:lnTo>
                <a:lnTo>
                  <a:pt x="158" y="90"/>
                </a:lnTo>
                <a:lnTo>
                  <a:pt x="158" y="87"/>
                </a:lnTo>
                <a:lnTo>
                  <a:pt x="158" y="82"/>
                </a:lnTo>
                <a:lnTo>
                  <a:pt x="160" y="80"/>
                </a:lnTo>
                <a:lnTo>
                  <a:pt x="164" y="75"/>
                </a:lnTo>
                <a:lnTo>
                  <a:pt x="167" y="73"/>
                </a:lnTo>
                <a:lnTo>
                  <a:pt x="174" y="70"/>
                </a:lnTo>
                <a:lnTo>
                  <a:pt x="177" y="69"/>
                </a:lnTo>
                <a:lnTo>
                  <a:pt x="184" y="67"/>
                </a:lnTo>
                <a:lnTo>
                  <a:pt x="188" y="67"/>
                </a:lnTo>
                <a:lnTo>
                  <a:pt x="196" y="66"/>
                </a:lnTo>
                <a:lnTo>
                  <a:pt x="200" y="66"/>
                </a:lnTo>
                <a:lnTo>
                  <a:pt x="209" y="67"/>
                </a:lnTo>
                <a:lnTo>
                  <a:pt x="214" y="68"/>
                </a:lnTo>
                <a:lnTo>
                  <a:pt x="218" y="70"/>
                </a:lnTo>
                <a:lnTo>
                  <a:pt x="220" y="66"/>
                </a:lnTo>
                <a:lnTo>
                  <a:pt x="225" y="54"/>
                </a:lnTo>
                <a:lnTo>
                  <a:pt x="213" y="51"/>
                </a:lnTo>
                <a:lnTo>
                  <a:pt x="201" y="50"/>
                </a:lnTo>
                <a:lnTo>
                  <a:pt x="175" y="51"/>
                </a:lnTo>
                <a:lnTo>
                  <a:pt x="163" y="53"/>
                </a:lnTo>
                <a:lnTo>
                  <a:pt x="144" y="62"/>
                </a:lnTo>
                <a:lnTo>
                  <a:pt x="138" y="65"/>
                </a:lnTo>
                <a:lnTo>
                  <a:pt x="130" y="74"/>
                </a:lnTo>
                <a:lnTo>
                  <a:pt x="127" y="79"/>
                </a:lnTo>
                <a:lnTo>
                  <a:pt x="126" y="88"/>
                </a:lnTo>
                <a:lnTo>
                  <a:pt x="127" y="93"/>
                </a:lnTo>
                <a:lnTo>
                  <a:pt x="132" y="102"/>
                </a:lnTo>
                <a:lnTo>
                  <a:pt x="136" y="107"/>
                </a:lnTo>
                <a:lnTo>
                  <a:pt x="141" y="111"/>
                </a:lnTo>
                <a:lnTo>
                  <a:pt x="132" y="115"/>
                </a:lnTo>
                <a:lnTo>
                  <a:pt x="139" y="125"/>
                </a:lnTo>
                <a:lnTo>
                  <a:pt x="152" y="119"/>
                </a:lnTo>
                <a:lnTo>
                  <a:pt x="155" y="121"/>
                </a:lnTo>
                <a:lnTo>
                  <a:pt x="158" y="123"/>
                </a:lnTo>
                <a:lnTo>
                  <a:pt x="161" y="125"/>
                </a:lnTo>
                <a:lnTo>
                  <a:pt x="151" y="129"/>
                </a:lnTo>
                <a:lnTo>
                  <a:pt x="158" y="139"/>
                </a:lnTo>
                <a:lnTo>
                  <a:pt x="177" y="131"/>
                </a:lnTo>
                <a:lnTo>
                  <a:pt x="184" y="133"/>
                </a:lnTo>
                <a:lnTo>
                  <a:pt x="192" y="135"/>
                </a:lnTo>
                <a:lnTo>
                  <a:pt x="209" y="138"/>
                </a:lnTo>
                <a:lnTo>
                  <a:pt x="218" y="139"/>
                </a:lnTo>
                <a:lnTo>
                  <a:pt x="235" y="140"/>
                </a:lnTo>
                <a:lnTo>
                  <a:pt x="243" y="139"/>
                </a:lnTo>
                <a:lnTo>
                  <a:pt x="259" y="137"/>
                </a:lnTo>
                <a:lnTo>
                  <a:pt x="266" y="135"/>
                </a:lnTo>
                <a:lnTo>
                  <a:pt x="276" y="131"/>
                </a:lnTo>
                <a:lnTo>
                  <a:pt x="278" y="130"/>
                </a:lnTo>
                <a:lnTo>
                  <a:pt x="282" y="128"/>
                </a:lnTo>
                <a:lnTo>
                  <a:pt x="287" y="124"/>
                </a:lnTo>
                <a:lnTo>
                  <a:pt x="289" y="122"/>
                </a:lnTo>
                <a:lnTo>
                  <a:pt x="292" y="119"/>
                </a:lnTo>
                <a:lnTo>
                  <a:pt x="297" y="112"/>
                </a:lnTo>
                <a:lnTo>
                  <a:pt x="298" y="109"/>
                </a:lnTo>
                <a:lnTo>
                  <a:pt x="298" y="107"/>
                </a:lnTo>
                <a:moveTo>
                  <a:pt x="496" y="241"/>
                </a:moveTo>
                <a:lnTo>
                  <a:pt x="496" y="224"/>
                </a:lnTo>
                <a:lnTo>
                  <a:pt x="492" y="202"/>
                </a:lnTo>
                <a:lnTo>
                  <a:pt x="479" y="180"/>
                </a:lnTo>
                <a:lnTo>
                  <a:pt x="467" y="168"/>
                </a:lnTo>
                <a:lnTo>
                  <a:pt x="466" y="167"/>
                </a:lnTo>
                <a:lnTo>
                  <a:pt x="466" y="211"/>
                </a:lnTo>
                <a:lnTo>
                  <a:pt x="440" y="238"/>
                </a:lnTo>
                <a:lnTo>
                  <a:pt x="397" y="259"/>
                </a:lnTo>
                <a:lnTo>
                  <a:pt x="342" y="273"/>
                </a:lnTo>
                <a:lnTo>
                  <a:pt x="296" y="276"/>
                </a:lnTo>
                <a:lnTo>
                  <a:pt x="296" y="353"/>
                </a:lnTo>
                <a:lnTo>
                  <a:pt x="277" y="356"/>
                </a:lnTo>
                <a:lnTo>
                  <a:pt x="258" y="359"/>
                </a:lnTo>
                <a:lnTo>
                  <a:pt x="237" y="360"/>
                </a:lnTo>
                <a:lnTo>
                  <a:pt x="216" y="361"/>
                </a:lnTo>
                <a:lnTo>
                  <a:pt x="154" y="356"/>
                </a:lnTo>
                <a:lnTo>
                  <a:pt x="99" y="342"/>
                </a:lnTo>
                <a:lnTo>
                  <a:pt x="56" y="321"/>
                </a:lnTo>
                <a:lnTo>
                  <a:pt x="30" y="294"/>
                </a:lnTo>
                <a:lnTo>
                  <a:pt x="35" y="285"/>
                </a:lnTo>
                <a:lnTo>
                  <a:pt x="43" y="275"/>
                </a:lnTo>
                <a:lnTo>
                  <a:pt x="53" y="266"/>
                </a:lnTo>
                <a:lnTo>
                  <a:pt x="66" y="258"/>
                </a:lnTo>
                <a:lnTo>
                  <a:pt x="74" y="276"/>
                </a:lnTo>
                <a:lnTo>
                  <a:pt x="87" y="293"/>
                </a:lnTo>
                <a:lnTo>
                  <a:pt x="106" y="309"/>
                </a:lnTo>
                <a:lnTo>
                  <a:pt x="130" y="323"/>
                </a:lnTo>
                <a:lnTo>
                  <a:pt x="163" y="336"/>
                </a:lnTo>
                <a:lnTo>
                  <a:pt x="199" y="345"/>
                </a:lnTo>
                <a:lnTo>
                  <a:pt x="238" y="351"/>
                </a:lnTo>
                <a:lnTo>
                  <a:pt x="280" y="353"/>
                </a:lnTo>
                <a:lnTo>
                  <a:pt x="285" y="353"/>
                </a:lnTo>
                <a:lnTo>
                  <a:pt x="291" y="353"/>
                </a:lnTo>
                <a:lnTo>
                  <a:pt x="296" y="353"/>
                </a:lnTo>
                <a:lnTo>
                  <a:pt x="296" y="276"/>
                </a:lnTo>
                <a:lnTo>
                  <a:pt x="280" y="278"/>
                </a:lnTo>
                <a:lnTo>
                  <a:pt x="225" y="274"/>
                </a:lnTo>
                <a:lnTo>
                  <a:pt x="175" y="263"/>
                </a:lnTo>
                <a:lnTo>
                  <a:pt x="162" y="258"/>
                </a:lnTo>
                <a:lnTo>
                  <a:pt x="134" y="247"/>
                </a:lnTo>
                <a:lnTo>
                  <a:pt x="104" y="225"/>
                </a:lnTo>
                <a:lnTo>
                  <a:pt x="130" y="232"/>
                </a:lnTo>
                <a:lnTo>
                  <a:pt x="158" y="237"/>
                </a:lnTo>
                <a:lnTo>
                  <a:pt x="187" y="240"/>
                </a:lnTo>
                <a:lnTo>
                  <a:pt x="216" y="241"/>
                </a:lnTo>
                <a:lnTo>
                  <a:pt x="258" y="239"/>
                </a:lnTo>
                <a:lnTo>
                  <a:pt x="297" y="233"/>
                </a:lnTo>
                <a:lnTo>
                  <a:pt x="327" y="225"/>
                </a:lnTo>
                <a:lnTo>
                  <a:pt x="333" y="224"/>
                </a:lnTo>
                <a:lnTo>
                  <a:pt x="366" y="211"/>
                </a:lnTo>
                <a:lnTo>
                  <a:pt x="383" y="201"/>
                </a:lnTo>
                <a:lnTo>
                  <a:pt x="397" y="191"/>
                </a:lnTo>
                <a:lnTo>
                  <a:pt x="410" y="180"/>
                </a:lnTo>
                <a:lnTo>
                  <a:pt x="419" y="168"/>
                </a:lnTo>
                <a:lnTo>
                  <a:pt x="436" y="178"/>
                </a:lnTo>
                <a:lnTo>
                  <a:pt x="450" y="189"/>
                </a:lnTo>
                <a:lnTo>
                  <a:pt x="460" y="200"/>
                </a:lnTo>
                <a:lnTo>
                  <a:pt x="466" y="211"/>
                </a:lnTo>
                <a:lnTo>
                  <a:pt x="466" y="167"/>
                </a:lnTo>
                <a:lnTo>
                  <a:pt x="464" y="166"/>
                </a:lnTo>
                <a:lnTo>
                  <a:pt x="459" y="160"/>
                </a:lnTo>
                <a:lnTo>
                  <a:pt x="431" y="143"/>
                </a:lnTo>
                <a:lnTo>
                  <a:pt x="432" y="138"/>
                </a:lnTo>
                <a:lnTo>
                  <a:pt x="433" y="133"/>
                </a:lnTo>
                <a:lnTo>
                  <a:pt x="433" y="112"/>
                </a:lnTo>
                <a:lnTo>
                  <a:pt x="428" y="89"/>
                </a:lnTo>
                <a:lnTo>
                  <a:pt x="415" y="67"/>
                </a:lnTo>
                <a:lnTo>
                  <a:pt x="403" y="55"/>
                </a:lnTo>
                <a:lnTo>
                  <a:pt x="403" y="99"/>
                </a:lnTo>
                <a:lnTo>
                  <a:pt x="376" y="126"/>
                </a:lnTo>
                <a:lnTo>
                  <a:pt x="334" y="147"/>
                </a:lnTo>
                <a:lnTo>
                  <a:pt x="279" y="161"/>
                </a:lnTo>
                <a:lnTo>
                  <a:pt x="216" y="166"/>
                </a:lnTo>
                <a:lnTo>
                  <a:pt x="154" y="161"/>
                </a:lnTo>
                <a:lnTo>
                  <a:pt x="99" y="147"/>
                </a:lnTo>
                <a:lnTo>
                  <a:pt x="56" y="126"/>
                </a:lnTo>
                <a:lnTo>
                  <a:pt x="30" y="99"/>
                </a:lnTo>
                <a:lnTo>
                  <a:pt x="37" y="87"/>
                </a:lnTo>
                <a:lnTo>
                  <a:pt x="47" y="76"/>
                </a:lnTo>
                <a:lnTo>
                  <a:pt x="61" y="65"/>
                </a:lnTo>
                <a:lnTo>
                  <a:pt x="79" y="55"/>
                </a:lnTo>
                <a:lnTo>
                  <a:pt x="108" y="43"/>
                </a:lnTo>
                <a:lnTo>
                  <a:pt x="142" y="35"/>
                </a:lnTo>
                <a:lnTo>
                  <a:pt x="178" y="29"/>
                </a:lnTo>
                <a:lnTo>
                  <a:pt x="216" y="27"/>
                </a:lnTo>
                <a:lnTo>
                  <a:pt x="255" y="29"/>
                </a:lnTo>
                <a:lnTo>
                  <a:pt x="291" y="35"/>
                </a:lnTo>
                <a:lnTo>
                  <a:pt x="324" y="43"/>
                </a:lnTo>
                <a:lnTo>
                  <a:pt x="354" y="55"/>
                </a:lnTo>
                <a:lnTo>
                  <a:pt x="371" y="65"/>
                </a:lnTo>
                <a:lnTo>
                  <a:pt x="385" y="76"/>
                </a:lnTo>
                <a:lnTo>
                  <a:pt x="396" y="87"/>
                </a:lnTo>
                <a:lnTo>
                  <a:pt x="403" y="99"/>
                </a:lnTo>
                <a:lnTo>
                  <a:pt x="403" y="55"/>
                </a:lnTo>
                <a:lnTo>
                  <a:pt x="394" y="47"/>
                </a:lnTo>
                <a:lnTo>
                  <a:pt x="366" y="30"/>
                </a:lnTo>
                <a:lnTo>
                  <a:pt x="359" y="27"/>
                </a:lnTo>
                <a:lnTo>
                  <a:pt x="333" y="17"/>
                </a:lnTo>
                <a:lnTo>
                  <a:pt x="297" y="8"/>
                </a:lnTo>
                <a:lnTo>
                  <a:pt x="258" y="2"/>
                </a:lnTo>
                <a:lnTo>
                  <a:pt x="216" y="0"/>
                </a:lnTo>
                <a:lnTo>
                  <a:pt x="175" y="2"/>
                </a:lnTo>
                <a:lnTo>
                  <a:pt x="136" y="8"/>
                </a:lnTo>
                <a:lnTo>
                  <a:pt x="99" y="17"/>
                </a:lnTo>
                <a:lnTo>
                  <a:pt x="67" y="30"/>
                </a:lnTo>
                <a:lnTo>
                  <a:pt x="38" y="47"/>
                </a:lnTo>
                <a:lnTo>
                  <a:pt x="17" y="67"/>
                </a:lnTo>
                <a:lnTo>
                  <a:pt x="4" y="89"/>
                </a:lnTo>
                <a:lnTo>
                  <a:pt x="0" y="112"/>
                </a:lnTo>
                <a:lnTo>
                  <a:pt x="0" y="128"/>
                </a:lnTo>
                <a:lnTo>
                  <a:pt x="4" y="151"/>
                </a:lnTo>
                <a:lnTo>
                  <a:pt x="17" y="173"/>
                </a:lnTo>
                <a:lnTo>
                  <a:pt x="37" y="193"/>
                </a:lnTo>
                <a:lnTo>
                  <a:pt x="65" y="210"/>
                </a:lnTo>
                <a:lnTo>
                  <a:pt x="64" y="215"/>
                </a:lnTo>
                <a:lnTo>
                  <a:pt x="63" y="221"/>
                </a:lnTo>
                <a:lnTo>
                  <a:pt x="63" y="228"/>
                </a:lnTo>
                <a:lnTo>
                  <a:pt x="36" y="245"/>
                </a:lnTo>
                <a:lnTo>
                  <a:pt x="16" y="264"/>
                </a:lnTo>
                <a:lnTo>
                  <a:pt x="4" y="285"/>
                </a:lnTo>
                <a:lnTo>
                  <a:pt x="0" y="308"/>
                </a:lnTo>
                <a:lnTo>
                  <a:pt x="0" y="324"/>
                </a:lnTo>
                <a:lnTo>
                  <a:pt x="2" y="340"/>
                </a:lnTo>
                <a:lnTo>
                  <a:pt x="8" y="355"/>
                </a:lnTo>
                <a:lnTo>
                  <a:pt x="17" y="370"/>
                </a:lnTo>
                <a:lnTo>
                  <a:pt x="31" y="383"/>
                </a:lnTo>
                <a:lnTo>
                  <a:pt x="28" y="390"/>
                </a:lnTo>
                <a:lnTo>
                  <a:pt x="27" y="398"/>
                </a:lnTo>
                <a:lnTo>
                  <a:pt x="27" y="422"/>
                </a:lnTo>
                <a:lnTo>
                  <a:pt x="31" y="445"/>
                </a:lnTo>
                <a:lnTo>
                  <a:pt x="44" y="467"/>
                </a:lnTo>
                <a:lnTo>
                  <a:pt x="65" y="487"/>
                </a:lnTo>
                <a:lnTo>
                  <a:pt x="94" y="504"/>
                </a:lnTo>
                <a:lnTo>
                  <a:pt x="126" y="517"/>
                </a:lnTo>
                <a:lnTo>
                  <a:pt x="163" y="526"/>
                </a:lnTo>
                <a:lnTo>
                  <a:pt x="202" y="532"/>
                </a:lnTo>
                <a:lnTo>
                  <a:pt x="243" y="534"/>
                </a:lnTo>
                <a:lnTo>
                  <a:pt x="285" y="532"/>
                </a:lnTo>
                <a:lnTo>
                  <a:pt x="324" y="526"/>
                </a:lnTo>
                <a:lnTo>
                  <a:pt x="360" y="517"/>
                </a:lnTo>
                <a:lnTo>
                  <a:pt x="393" y="504"/>
                </a:lnTo>
                <a:lnTo>
                  <a:pt x="421" y="487"/>
                </a:lnTo>
                <a:lnTo>
                  <a:pt x="442" y="467"/>
                </a:lnTo>
                <a:lnTo>
                  <a:pt x="447" y="459"/>
                </a:lnTo>
                <a:lnTo>
                  <a:pt x="455" y="445"/>
                </a:lnTo>
                <a:lnTo>
                  <a:pt x="460" y="422"/>
                </a:lnTo>
                <a:lnTo>
                  <a:pt x="460" y="406"/>
                </a:lnTo>
                <a:lnTo>
                  <a:pt x="458" y="390"/>
                </a:lnTo>
                <a:lnTo>
                  <a:pt x="452" y="375"/>
                </a:lnTo>
                <a:lnTo>
                  <a:pt x="449" y="371"/>
                </a:lnTo>
                <a:lnTo>
                  <a:pt x="443" y="361"/>
                </a:lnTo>
                <a:lnTo>
                  <a:pt x="442" y="360"/>
                </a:lnTo>
                <a:lnTo>
                  <a:pt x="435" y="353"/>
                </a:lnTo>
                <a:lnTo>
                  <a:pt x="430" y="347"/>
                </a:lnTo>
                <a:lnTo>
                  <a:pt x="430" y="392"/>
                </a:lnTo>
                <a:lnTo>
                  <a:pt x="403" y="419"/>
                </a:lnTo>
                <a:lnTo>
                  <a:pt x="361" y="440"/>
                </a:lnTo>
                <a:lnTo>
                  <a:pt x="306" y="454"/>
                </a:lnTo>
                <a:lnTo>
                  <a:pt x="243" y="459"/>
                </a:lnTo>
                <a:lnTo>
                  <a:pt x="188" y="455"/>
                </a:lnTo>
                <a:lnTo>
                  <a:pt x="139" y="444"/>
                </a:lnTo>
                <a:lnTo>
                  <a:pt x="98" y="428"/>
                </a:lnTo>
                <a:lnTo>
                  <a:pt x="69" y="407"/>
                </a:lnTo>
                <a:lnTo>
                  <a:pt x="101" y="419"/>
                </a:lnTo>
                <a:lnTo>
                  <a:pt x="137" y="429"/>
                </a:lnTo>
                <a:lnTo>
                  <a:pt x="175" y="434"/>
                </a:lnTo>
                <a:lnTo>
                  <a:pt x="216" y="436"/>
                </a:lnTo>
                <a:lnTo>
                  <a:pt x="258" y="434"/>
                </a:lnTo>
                <a:lnTo>
                  <a:pt x="297" y="429"/>
                </a:lnTo>
                <a:lnTo>
                  <a:pt x="333" y="419"/>
                </a:lnTo>
                <a:lnTo>
                  <a:pt x="364" y="407"/>
                </a:lnTo>
                <a:lnTo>
                  <a:pt x="366" y="406"/>
                </a:lnTo>
                <a:lnTo>
                  <a:pt x="380" y="398"/>
                </a:lnTo>
                <a:lnTo>
                  <a:pt x="393" y="390"/>
                </a:lnTo>
                <a:lnTo>
                  <a:pt x="405" y="380"/>
                </a:lnTo>
                <a:lnTo>
                  <a:pt x="414" y="371"/>
                </a:lnTo>
                <a:lnTo>
                  <a:pt x="421" y="378"/>
                </a:lnTo>
                <a:lnTo>
                  <a:pt x="427" y="385"/>
                </a:lnTo>
                <a:lnTo>
                  <a:pt x="430" y="392"/>
                </a:lnTo>
                <a:lnTo>
                  <a:pt x="430" y="347"/>
                </a:lnTo>
                <a:lnTo>
                  <a:pt x="429" y="347"/>
                </a:lnTo>
                <a:lnTo>
                  <a:pt x="431" y="339"/>
                </a:lnTo>
                <a:lnTo>
                  <a:pt x="433" y="332"/>
                </a:lnTo>
                <a:lnTo>
                  <a:pt x="433" y="321"/>
                </a:lnTo>
                <a:lnTo>
                  <a:pt x="460" y="304"/>
                </a:lnTo>
                <a:lnTo>
                  <a:pt x="480" y="285"/>
                </a:lnTo>
                <a:lnTo>
                  <a:pt x="484" y="278"/>
                </a:lnTo>
                <a:lnTo>
                  <a:pt x="492" y="263"/>
                </a:lnTo>
                <a:lnTo>
                  <a:pt x="496" y="241"/>
                </a:lnTo>
              </a:path>
            </a:pathLst>
          </a:custGeom>
          <a:solidFill>
            <a:srgbClr val="EA4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31" name="Picture 30"/>
          <p:cNvPicPr/>
          <p:nvPr/>
        </p:nvPicPr>
        <p:blipFill>
          <a:blip r:embed="rId7">
            <a:extLst>
              <a:ext uri="{28A0092B-C50C-407E-A947-70E740481C1C}">
                <a14:useLocalDpi xmlns:a14="http://schemas.microsoft.com/office/drawing/2010/main" val="0"/>
              </a:ext>
            </a:extLst>
          </a:blip>
          <a:srcRect/>
          <a:stretch>
            <a:fillRect/>
          </a:stretch>
        </p:blipFill>
        <p:spPr bwMode="auto">
          <a:xfrm>
            <a:off x="82962" y="1046974"/>
            <a:ext cx="1663248" cy="1110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8832" y="1103903"/>
            <a:ext cx="2134295" cy="1123313"/>
          </a:xfrm>
          <a:prstGeom prst="rect">
            <a:avLst/>
          </a:prstGeom>
        </p:spPr>
      </p:pic>
    </p:spTree>
    <p:extLst>
      <p:ext uri="{BB962C8B-B14F-4D97-AF65-F5344CB8AC3E}">
        <p14:creationId xmlns:p14="http://schemas.microsoft.com/office/powerpoint/2010/main" val="170624620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559496" y="1867696"/>
            <a:ext cx="5188067" cy="504056"/>
          </a:xfrm>
        </p:spPr>
        <p:txBody>
          <a:bodyPr/>
          <a:lstStyle/>
          <a:p>
            <a:pPr marL="0" indent="0"/>
            <a:r>
              <a:rPr lang="fr-BE" altLang="en-US" kern="1200" dirty="0" smtClean="0">
                <a:solidFill>
                  <a:srgbClr val="004696"/>
                </a:solidFill>
                <a:ea typeface="EC Square Sans Pro" panose="020B0506040000020004" pitchFamily="34" charset="0"/>
                <a:cs typeface="EC Square Sans Pro" panose="020B0506040000020004" pitchFamily="34" charset="0"/>
              </a:rPr>
              <a:t>BENI</a:t>
            </a:r>
            <a:endParaRPr lang="en-US" altLang="en-US" kern="1200" dirty="0">
              <a:solidFill>
                <a:srgbClr val="004696"/>
              </a:solidFill>
              <a:ea typeface="EC Square Sans Pro" panose="020B0506040000020004" pitchFamily="34" charset="0"/>
              <a:cs typeface="EC Square Sans Pro" panose="020B0506040000020004" pitchFamily="34" charset="0"/>
            </a:endParaRPr>
          </a:p>
        </p:txBody>
      </p:sp>
      <p:graphicFrame>
        <p:nvGraphicFramePr>
          <p:cNvPr id="8" name="Chart 7"/>
          <p:cNvGraphicFramePr>
            <a:graphicFrameLocks/>
          </p:cNvGraphicFramePr>
          <p:nvPr>
            <p:extLst/>
          </p:nvPr>
        </p:nvGraphicFramePr>
        <p:xfrm>
          <a:off x="6240016" y="1848248"/>
          <a:ext cx="5417351" cy="237284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558609"/>
            <a:ext cx="1083544" cy="1083544"/>
          </a:xfrm>
          <a:prstGeom prst="rect">
            <a:avLst/>
          </a:prstGeom>
        </p:spPr>
      </p:pic>
      <p:sp>
        <p:nvSpPr>
          <p:cNvPr id="3" name="TextBox 2"/>
          <p:cNvSpPr txBox="1"/>
          <p:nvPr/>
        </p:nvSpPr>
        <p:spPr>
          <a:xfrm>
            <a:off x="335360" y="2698905"/>
            <a:ext cx="5616624" cy="4247317"/>
          </a:xfrm>
          <a:prstGeom prst="rect">
            <a:avLst/>
          </a:prstGeom>
          <a:noFill/>
        </p:spPr>
        <p:txBody>
          <a:bodyPr wrap="square" rtlCol="0">
            <a:spAutoFit/>
          </a:bodyPr>
          <a:lstStyle/>
          <a:p>
            <a:pPr marL="168326" indent="-168326">
              <a:buFont typeface="Arial" panose="020B0604020202020204" pitchFamily="34" charset="0"/>
              <a:buChar char="•"/>
            </a:pPr>
            <a:r>
              <a:rPr lang="it-IT" altLang="en-US" sz="2200" dirty="0" smtClean="0">
                <a:latin typeface="+mn-lt"/>
              </a:rPr>
              <a:t>L'evoluzione </a:t>
            </a:r>
            <a:r>
              <a:rPr lang="it-IT" altLang="en-US" sz="2200" dirty="0">
                <a:latin typeface="+mn-lt"/>
              </a:rPr>
              <a:t>degli scambi di merci è stata </a:t>
            </a:r>
            <a:r>
              <a:rPr lang="it-IT" altLang="en-US" sz="2200" b="1" dirty="0">
                <a:latin typeface="+mn-lt"/>
              </a:rPr>
              <a:t>abbastanza stabile </a:t>
            </a:r>
            <a:r>
              <a:rPr lang="it-IT" altLang="en-US" sz="2200" dirty="0">
                <a:latin typeface="+mn-lt"/>
              </a:rPr>
              <a:t>nel corso degli </a:t>
            </a:r>
            <a:r>
              <a:rPr lang="it-IT" altLang="en-US" sz="2200" dirty="0" smtClean="0">
                <a:latin typeface="+mn-lt"/>
              </a:rPr>
              <a:t>anni</a:t>
            </a:r>
          </a:p>
          <a:p>
            <a:pPr marL="168326" indent="-168326">
              <a:buFont typeface="Arial" panose="020B0604020202020204" pitchFamily="34" charset="0"/>
              <a:buChar char="•"/>
            </a:pPr>
            <a:endParaRPr lang="it-IT" altLang="en-US" sz="2200" dirty="0">
              <a:latin typeface="+mn-lt"/>
            </a:endParaRPr>
          </a:p>
          <a:p>
            <a:pPr marL="168326" indent="-168326">
              <a:buFont typeface="Arial" panose="020B0604020202020204" pitchFamily="34" charset="0"/>
              <a:buChar char="•"/>
            </a:pPr>
            <a:r>
              <a:rPr lang="it-IT" altLang="en-US" sz="2200" dirty="0">
                <a:latin typeface="+mn-lt"/>
              </a:rPr>
              <a:t>Il </a:t>
            </a:r>
            <a:r>
              <a:rPr lang="it-IT" altLang="en-US" sz="2200" b="1" dirty="0">
                <a:latin typeface="+mn-lt"/>
              </a:rPr>
              <a:t>Brasile </a:t>
            </a:r>
            <a:r>
              <a:rPr lang="it-IT" altLang="en-US" sz="2200" b="1" dirty="0" smtClean="0">
                <a:latin typeface="+mn-lt"/>
              </a:rPr>
              <a:t>rappresenta </a:t>
            </a:r>
            <a:r>
              <a:rPr lang="it-IT" altLang="en-US" sz="2200" b="1" dirty="0">
                <a:latin typeface="+mn-lt"/>
              </a:rPr>
              <a:t>¾ </a:t>
            </a:r>
            <a:r>
              <a:rPr lang="it-IT" altLang="en-US" sz="2200" dirty="0">
                <a:latin typeface="+mn-lt"/>
              </a:rPr>
              <a:t>del commercio </a:t>
            </a:r>
            <a:r>
              <a:rPr lang="it-IT" altLang="en-US" sz="2200" dirty="0" smtClean="0">
                <a:latin typeface="+mn-lt"/>
              </a:rPr>
              <a:t>totale</a:t>
            </a:r>
          </a:p>
          <a:p>
            <a:pPr marL="168326" indent="-168326">
              <a:buFont typeface="Arial" panose="020B0604020202020204" pitchFamily="34" charset="0"/>
              <a:buChar char="•"/>
            </a:pPr>
            <a:endParaRPr lang="it-IT" altLang="en-US" sz="2200" dirty="0">
              <a:latin typeface="+mn-lt"/>
            </a:endParaRPr>
          </a:p>
          <a:p>
            <a:pPr marL="168326" indent="-168326">
              <a:buFont typeface="Arial" panose="020B0604020202020204" pitchFamily="34" charset="0"/>
              <a:buChar char="•"/>
            </a:pPr>
            <a:r>
              <a:rPr lang="it-IT" altLang="en-US" sz="2200" dirty="0" smtClean="0">
                <a:latin typeface="+mn-lt"/>
              </a:rPr>
              <a:t>L'UE ha un </a:t>
            </a:r>
            <a:r>
              <a:rPr lang="it-IT" altLang="en-US" sz="2200" b="1" dirty="0" smtClean="0">
                <a:latin typeface="+mn-lt"/>
              </a:rPr>
              <a:t>leggero surplus commerciale</a:t>
            </a:r>
            <a:endParaRPr lang="en-GB" altLang="en-US" sz="2200" b="1" dirty="0" smtClean="0">
              <a:latin typeface="+mn-lt"/>
            </a:endParaRPr>
          </a:p>
          <a:p>
            <a:pPr marL="168326" indent="-168326">
              <a:buFont typeface="Arial" panose="020B0604020202020204" pitchFamily="34" charset="0"/>
              <a:buChar char="•"/>
            </a:pPr>
            <a:endParaRPr lang="en-GB" altLang="en-US" sz="2400" dirty="0">
              <a:latin typeface="EC Square Sans Pro" panose="020B0506040000020004" pitchFamily="34" charset="0"/>
            </a:endParaRPr>
          </a:p>
          <a:p>
            <a:pPr marL="168326" indent="-168326">
              <a:buFont typeface="Arial" panose="020B0604020202020204" pitchFamily="34" charset="0"/>
              <a:buChar char="•"/>
            </a:pPr>
            <a:endParaRPr lang="en-GB" altLang="en-US" sz="2400" dirty="0">
              <a:latin typeface="EC Square Sans Pro" panose="020B0506040000020004" pitchFamily="34" charset="0"/>
            </a:endParaRPr>
          </a:p>
          <a:p>
            <a:pPr marL="168326" indent="-168326">
              <a:buFont typeface="Arial" panose="020B0604020202020204" pitchFamily="34" charset="0"/>
              <a:buChar char="•"/>
            </a:pPr>
            <a:endParaRPr lang="en-GB" altLang="en-US" sz="2400" dirty="0"/>
          </a:p>
        </p:txBody>
      </p:sp>
      <p:graphicFrame>
        <p:nvGraphicFramePr>
          <p:cNvPr id="7" name="Chart 6"/>
          <p:cNvGraphicFramePr>
            <a:graphicFrameLocks/>
          </p:cNvGraphicFramePr>
          <p:nvPr>
            <p:extLst/>
          </p:nvPr>
        </p:nvGraphicFramePr>
        <p:xfrm>
          <a:off x="6888088" y="4388000"/>
          <a:ext cx="5040560" cy="2448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94426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534880" y="1648320"/>
            <a:ext cx="9145016" cy="404427"/>
          </a:xfrm>
        </p:spPr>
        <p:txBody>
          <a:bodyPr/>
          <a:lstStyle/>
          <a:p>
            <a:r>
              <a:rPr lang="fr-BE" altLang="en-US" kern="1200" dirty="0" smtClean="0">
                <a:solidFill>
                  <a:srgbClr val="004696"/>
                </a:solidFill>
                <a:ea typeface="EC Square Sans Pro" panose="020B0506040000020004" pitchFamily="34" charset="0"/>
                <a:cs typeface="EC Square Sans Pro" panose="020B0506040000020004" pitchFamily="34" charset="0"/>
              </a:rPr>
              <a:t>SERVIZI</a:t>
            </a:r>
            <a:endParaRPr lang="en-US" altLang="en-US" kern="1200" dirty="0">
              <a:solidFill>
                <a:srgbClr val="004696"/>
              </a:solidFill>
              <a:ea typeface="EC Square Sans Pro" panose="020B0506040000020004" pitchFamily="34" charset="0"/>
              <a:cs typeface="EC Square Sans Pro" panose="020B0506040000020004" pitchFamily="34" charset="0"/>
            </a:endParaRPr>
          </a:p>
        </p:txBody>
      </p:sp>
      <p:graphicFrame>
        <p:nvGraphicFramePr>
          <p:cNvPr id="10" name="Chart 9"/>
          <p:cNvGraphicFramePr>
            <a:graphicFrameLocks/>
          </p:cNvGraphicFramePr>
          <p:nvPr>
            <p:extLst/>
          </p:nvPr>
        </p:nvGraphicFramePr>
        <p:xfrm>
          <a:off x="6672064" y="1648320"/>
          <a:ext cx="5256584" cy="243446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325740"/>
            <a:ext cx="1000353" cy="1000353"/>
          </a:xfrm>
          <a:prstGeom prst="rect">
            <a:avLst/>
          </a:prstGeom>
        </p:spPr>
      </p:pic>
      <p:sp>
        <p:nvSpPr>
          <p:cNvPr id="2" name="TextBox 1"/>
          <p:cNvSpPr txBox="1"/>
          <p:nvPr/>
        </p:nvSpPr>
        <p:spPr>
          <a:xfrm>
            <a:off x="286128" y="2150739"/>
            <a:ext cx="5256584" cy="4216539"/>
          </a:xfrm>
          <a:prstGeom prst="rect">
            <a:avLst/>
          </a:prstGeom>
          <a:noFill/>
        </p:spPr>
        <p:txBody>
          <a:bodyPr wrap="square" rtlCol="0">
            <a:spAutoFit/>
          </a:bodyPr>
          <a:lstStyle/>
          <a:p>
            <a:pPr marL="342900" indent="-342900">
              <a:buFont typeface="Arial" panose="020B0604020202020204" pitchFamily="34" charset="0"/>
              <a:buChar char="•"/>
            </a:pPr>
            <a:endParaRPr lang="en-GB" altLang="en-US" sz="2600" dirty="0" smtClean="0">
              <a:latin typeface="EC Square Sans Pro" panose="020B0506040000020004" pitchFamily="34" charset="0"/>
            </a:endParaRPr>
          </a:p>
          <a:p>
            <a:pPr marL="342900" indent="-342900">
              <a:buFont typeface="Arial" panose="020B0604020202020204" pitchFamily="34" charset="0"/>
              <a:buChar char="•"/>
            </a:pPr>
            <a:r>
              <a:rPr lang="it-IT" altLang="en-US" sz="2200" dirty="0" smtClean="0">
                <a:latin typeface="+mn-lt"/>
              </a:rPr>
              <a:t>Il </a:t>
            </a:r>
            <a:r>
              <a:rPr lang="it-IT" altLang="en-US" sz="2200" dirty="0">
                <a:latin typeface="+mn-lt"/>
              </a:rPr>
              <a:t>commercio dei servizi è stato </a:t>
            </a:r>
            <a:r>
              <a:rPr lang="it-IT" altLang="en-US" sz="2200" b="1" dirty="0">
                <a:latin typeface="+mn-lt"/>
              </a:rPr>
              <a:t>piuttosto stabile </a:t>
            </a:r>
            <a:r>
              <a:rPr lang="it-IT" altLang="en-US" sz="2200" dirty="0">
                <a:latin typeface="+mn-lt"/>
              </a:rPr>
              <a:t>nel corso degli </a:t>
            </a:r>
            <a:r>
              <a:rPr lang="it-IT" altLang="en-US" sz="2200" dirty="0" smtClean="0">
                <a:latin typeface="+mn-lt"/>
              </a:rPr>
              <a:t>anni</a:t>
            </a:r>
          </a:p>
          <a:p>
            <a:pPr marL="342900" indent="-342900">
              <a:buFont typeface="Arial" panose="020B0604020202020204" pitchFamily="34" charset="0"/>
              <a:buChar char="•"/>
            </a:pPr>
            <a:endParaRPr lang="it-IT" altLang="en-US" sz="2200" dirty="0">
              <a:latin typeface="+mn-lt"/>
            </a:endParaRPr>
          </a:p>
          <a:p>
            <a:pPr marL="342900" indent="-342900">
              <a:buFont typeface="Arial" panose="020B0604020202020204" pitchFamily="34" charset="0"/>
              <a:buChar char="•"/>
            </a:pPr>
            <a:r>
              <a:rPr lang="it-IT" altLang="en-US" sz="2200" b="1" dirty="0">
                <a:latin typeface="+mn-lt"/>
              </a:rPr>
              <a:t>L'UE ha esportato servizi per 23 </a:t>
            </a:r>
            <a:r>
              <a:rPr lang="it-IT" altLang="en-US" sz="2200" dirty="0">
                <a:latin typeface="+mn-lt"/>
              </a:rPr>
              <a:t>miliardi di euro nel Mercosur e importato 11 miliardi di euro (2017</a:t>
            </a:r>
            <a:r>
              <a:rPr lang="it-IT" altLang="en-US" sz="2200" dirty="0" smtClean="0">
                <a:latin typeface="+mn-lt"/>
              </a:rPr>
              <a:t>)</a:t>
            </a:r>
          </a:p>
          <a:p>
            <a:pPr marL="342900" indent="-342900">
              <a:buFont typeface="Arial" panose="020B0604020202020204" pitchFamily="34" charset="0"/>
              <a:buChar char="•"/>
            </a:pPr>
            <a:endParaRPr lang="it-IT" altLang="en-US" sz="2200" dirty="0">
              <a:latin typeface="+mn-lt"/>
            </a:endParaRPr>
          </a:p>
          <a:p>
            <a:pPr marL="342900" indent="-342900">
              <a:buFont typeface="Arial" panose="020B0604020202020204" pitchFamily="34" charset="0"/>
              <a:buChar char="•"/>
            </a:pPr>
            <a:r>
              <a:rPr lang="it-IT" altLang="en-US" sz="2200" dirty="0">
                <a:latin typeface="+mn-lt"/>
              </a:rPr>
              <a:t>Il </a:t>
            </a:r>
            <a:r>
              <a:rPr lang="it-IT" altLang="en-US" sz="2200" b="1" dirty="0">
                <a:latin typeface="+mn-lt"/>
              </a:rPr>
              <a:t>Brasile rappresenta ¾ </a:t>
            </a:r>
            <a:r>
              <a:rPr lang="it-IT" altLang="en-US" sz="2200" dirty="0">
                <a:latin typeface="+mn-lt"/>
              </a:rPr>
              <a:t>del commercio totale </a:t>
            </a:r>
            <a:endParaRPr lang="fr-BE" sz="2200" b="0" dirty="0" err="1" smtClean="0">
              <a:solidFill>
                <a:srgbClr val="0F5494"/>
              </a:solidFill>
              <a:latin typeface="+mn-lt"/>
            </a:endParaRPr>
          </a:p>
        </p:txBody>
      </p:sp>
      <p:pic>
        <p:nvPicPr>
          <p:cNvPr id="6" name="Picture 5"/>
          <p:cNvPicPr>
            <a:picLocks noChangeAspect="1"/>
          </p:cNvPicPr>
          <p:nvPr/>
        </p:nvPicPr>
        <p:blipFill>
          <a:blip r:embed="rId5"/>
          <a:stretch>
            <a:fillRect/>
          </a:stretch>
        </p:blipFill>
        <p:spPr>
          <a:xfrm>
            <a:off x="8040216" y="4437112"/>
            <a:ext cx="2520281" cy="2205245"/>
          </a:xfrm>
          <a:prstGeom prst="rect">
            <a:avLst/>
          </a:prstGeom>
        </p:spPr>
      </p:pic>
    </p:spTree>
    <p:extLst>
      <p:ext uri="{BB962C8B-B14F-4D97-AF65-F5344CB8AC3E}">
        <p14:creationId xmlns:p14="http://schemas.microsoft.com/office/powerpoint/2010/main" val="124463070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127448" y="1628800"/>
            <a:ext cx="9865096" cy="404427"/>
          </a:xfrm>
        </p:spPr>
        <p:txBody>
          <a:bodyPr/>
          <a:lstStyle/>
          <a:p>
            <a:r>
              <a:rPr lang="fr-BE" altLang="en-US" kern="1200" dirty="0" smtClean="0">
                <a:solidFill>
                  <a:srgbClr val="004696"/>
                </a:solidFill>
                <a:ea typeface="EC Square Sans Pro" panose="020B0506040000020004" pitchFamily="34" charset="0"/>
                <a:cs typeface="EC Square Sans Pro" panose="020B0506040000020004" pitchFamily="34" charset="0"/>
              </a:rPr>
              <a:t>    INVESTIMENTI</a:t>
            </a:r>
            <a:endParaRPr lang="en-US" altLang="en-US" kern="1200" dirty="0">
              <a:solidFill>
                <a:srgbClr val="004696"/>
              </a:solidFill>
              <a:ea typeface="EC Square Sans Pro" panose="020B0506040000020004" pitchFamily="34" charset="0"/>
              <a:cs typeface="EC Square Sans Pro" panose="020B0506040000020004" pitchFamily="34" charset="0"/>
            </a:endParaRPr>
          </a:p>
        </p:txBody>
      </p:sp>
      <p:pic>
        <p:nvPicPr>
          <p:cNvPr id="12" name="Picture 11"/>
          <p:cNvPicPr>
            <a:picLocks noChangeAspect="1"/>
          </p:cNvPicPr>
          <p:nvPr/>
        </p:nvPicPr>
        <p:blipFill>
          <a:blip r:embed="rId3"/>
          <a:stretch>
            <a:fillRect/>
          </a:stretch>
        </p:blipFill>
        <p:spPr>
          <a:xfrm>
            <a:off x="6848818" y="1658144"/>
            <a:ext cx="4826179" cy="21009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12" y="1384745"/>
            <a:ext cx="892536" cy="892536"/>
          </a:xfrm>
          <a:prstGeom prst="rect">
            <a:avLst/>
          </a:prstGeom>
        </p:spPr>
      </p:pic>
      <p:sp>
        <p:nvSpPr>
          <p:cNvPr id="3" name="Rectangle 2"/>
          <p:cNvSpPr/>
          <p:nvPr/>
        </p:nvSpPr>
        <p:spPr>
          <a:xfrm>
            <a:off x="119336" y="2579598"/>
            <a:ext cx="5688632" cy="3816429"/>
          </a:xfrm>
          <a:prstGeom prst="rect">
            <a:avLst/>
          </a:prstGeom>
        </p:spPr>
        <p:txBody>
          <a:bodyPr wrap="square">
            <a:spAutoFit/>
          </a:bodyPr>
          <a:lstStyle/>
          <a:p>
            <a:pPr marL="342900" lvl="0" indent="-342900">
              <a:buFont typeface="Arial" panose="020B0604020202020204" pitchFamily="34" charset="0"/>
              <a:buChar char="•"/>
            </a:pPr>
            <a:r>
              <a:rPr lang="it-IT" sz="2200" b="1" dirty="0">
                <a:latin typeface="+mn-lt"/>
              </a:rPr>
              <a:t>L'UE è il principale investitore </a:t>
            </a:r>
            <a:r>
              <a:rPr lang="it-IT" sz="2200" dirty="0">
                <a:latin typeface="+mn-lt"/>
              </a:rPr>
              <a:t>straniero nella regione, con uno stock di investimenti accumulato che è passato da 130 miliardi di euro nel 2000 a 379 miliardi di euro nel 2017</a:t>
            </a:r>
          </a:p>
          <a:p>
            <a:pPr marL="342900" lvl="0" indent="-342900">
              <a:buFont typeface="Arial" panose="020B0604020202020204" pitchFamily="34" charset="0"/>
              <a:buChar char="•"/>
            </a:pPr>
            <a:r>
              <a:rPr lang="it-IT" sz="2200" dirty="0">
                <a:latin typeface="+mn-lt"/>
              </a:rPr>
              <a:t>La </a:t>
            </a:r>
            <a:r>
              <a:rPr lang="it-IT" sz="2200" b="1" dirty="0">
                <a:latin typeface="+mn-lt"/>
              </a:rPr>
              <a:t>maggior parte degli IDE dell'UE si trova in Brasile</a:t>
            </a:r>
          </a:p>
          <a:p>
            <a:pPr marL="342900" lvl="0" indent="-342900">
              <a:buFont typeface="Arial" panose="020B0604020202020204" pitchFamily="34" charset="0"/>
              <a:buChar char="•"/>
            </a:pPr>
            <a:r>
              <a:rPr lang="it-IT" sz="2200" dirty="0">
                <a:latin typeface="+mn-lt"/>
              </a:rPr>
              <a:t>Il </a:t>
            </a:r>
            <a:r>
              <a:rPr lang="it-IT" sz="2200" b="1" dirty="0">
                <a:latin typeface="+mn-lt"/>
              </a:rPr>
              <a:t>Mercosur è un importante investitore </a:t>
            </a:r>
            <a:r>
              <a:rPr lang="it-IT" sz="2200" b="1" dirty="0" smtClean="0">
                <a:latin typeface="+mn-lt"/>
              </a:rPr>
              <a:t>nell'UE </a:t>
            </a:r>
            <a:r>
              <a:rPr lang="it-IT" sz="2200" dirty="0" smtClean="0">
                <a:latin typeface="+mn-lt"/>
              </a:rPr>
              <a:t>(52 </a:t>
            </a:r>
            <a:r>
              <a:rPr lang="it-IT" sz="2200" dirty="0">
                <a:latin typeface="+mn-lt"/>
              </a:rPr>
              <a:t>miliardi di euro nel </a:t>
            </a:r>
            <a:r>
              <a:rPr lang="it-IT" sz="2200" dirty="0" smtClean="0">
                <a:latin typeface="+mn-lt"/>
              </a:rPr>
              <a:t>2017)</a:t>
            </a:r>
            <a:endParaRPr lang="en-US" sz="2200" dirty="0">
              <a:latin typeface="+mn-lt"/>
            </a:endParaRPr>
          </a:p>
        </p:txBody>
      </p:sp>
      <p:pic>
        <p:nvPicPr>
          <p:cNvPr id="6" name="Picture 5"/>
          <p:cNvPicPr>
            <a:picLocks noChangeAspect="1"/>
          </p:cNvPicPr>
          <p:nvPr/>
        </p:nvPicPr>
        <p:blipFill rotWithShape="1">
          <a:blip r:embed="rId5"/>
          <a:srcRect r="1863" b="11473"/>
          <a:stretch/>
        </p:blipFill>
        <p:spPr>
          <a:xfrm>
            <a:off x="6960096" y="3933056"/>
            <a:ext cx="4465123" cy="2723082"/>
          </a:xfrm>
          <a:prstGeom prst="rect">
            <a:avLst/>
          </a:prstGeom>
        </p:spPr>
      </p:pic>
    </p:spTree>
    <p:extLst>
      <p:ext uri="{BB962C8B-B14F-4D97-AF65-F5344CB8AC3E}">
        <p14:creationId xmlns:p14="http://schemas.microsoft.com/office/powerpoint/2010/main" val="87091575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66" y="1268760"/>
            <a:ext cx="6408712" cy="168593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BE" kern="1200" dirty="0" smtClean="0">
                <a:solidFill>
                  <a:srgbClr val="004696"/>
                </a:solidFill>
                <a:ea typeface="EC Square Sans Pro" panose="020B0506040000020004" pitchFamily="34" charset="0"/>
                <a:cs typeface="EC Square Sans Pro" panose="020B0506040000020004" pitchFamily="34" charset="0"/>
              </a:rPr>
              <a:t>IMPRESE EUROPEE CHE ESPORTANO VERSO IL </a:t>
            </a:r>
            <a:r>
              <a:rPr lang="fr-BE" kern="1200" dirty="0">
                <a:solidFill>
                  <a:srgbClr val="004696"/>
                </a:solidFill>
                <a:ea typeface="EC Square Sans Pro" panose="020B0506040000020004" pitchFamily="34" charset="0"/>
                <a:cs typeface="EC Square Sans Pro" panose="020B0506040000020004" pitchFamily="34" charset="0"/>
              </a:rPr>
              <a:t>MERCOSUR</a:t>
            </a:r>
            <a:r>
              <a:rPr lang="fr-BE" sz="3600" kern="1200" dirty="0" smtClean="0">
                <a:solidFill>
                  <a:srgbClr val="002060"/>
                </a:solidFill>
                <a:latin typeface="EC Square Sans Pro Thin" panose="020B0506040000020004" pitchFamily="34" charset="0"/>
                <a:ea typeface="EC Square Sans Pro" panose="020B0506040000020004" pitchFamily="34" charset="0"/>
                <a:cs typeface="EC Square Sans Pro" panose="020B0506040000020004" pitchFamily="34" charset="0"/>
              </a:rPr>
              <a:t/>
            </a:r>
            <a:br>
              <a:rPr lang="fr-BE" sz="3600" kern="1200" dirty="0" smtClean="0">
                <a:solidFill>
                  <a:srgbClr val="002060"/>
                </a:solidFill>
                <a:latin typeface="EC Square Sans Pro Thin" panose="020B0506040000020004" pitchFamily="34" charset="0"/>
                <a:ea typeface="EC Square Sans Pro" panose="020B0506040000020004" pitchFamily="34" charset="0"/>
                <a:cs typeface="EC Square Sans Pro" panose="020B0506040000020004" pitchFamily="34" charset="0"/>
              </a:rPr>
            </a:br>
            <a:r>
              <a:rPr lang="fr-BE" sz="2800" kern="1200" dirty="0" smtClean="0">
                <a:solidFill>
                  <a:schemeClr val="tx1">
                    <a:lumMod val="95000"/>
                    <a:lumOff val="5000"/>
                  </a:schemeClr>
                </a:solidFill>
                <a:latin typeface="EC Square Sans Pro Thin" panose="020B0506040000020004" pitchFamily="34" charset="0"/>
                <a:ea typeface="EC Square Sans Pro" panose="020B0506040000020004" pitchFamily="34" charset="0"/>
                <a:cs typeface="EC Square Sans Pro" panose="020B0506040000020004" pitchFamily="34" charset="0"/>
              </a:rPr>
              <a:t/>
            </a:r>
            <a:br>
              <a:rPr lang="fr-BE" sz="2800" kern="1200" dirty="0" smtClean="0">
                <a:solidFill>
                  <a:schemeClr val="tx1">
                    <a:lumMod val="95000"/>
                    <a:lumOff val="5000"/>
                  </a:schemeClr>
                </a:solidFill>
                <a:latin typeface="EC Square Sans Pro Thin" panose="020B0506040000020004" pitchFamily="34" charset="0"/>
                <a:ea typeface="EC Square Sans Pro" panose="020B0506040000020004" pitchFamily="34" charset="0"/>
                <a:cs typeface="EC Square Sans Pro" panose="020B0506040000020004" pitchFamily="34" charset="0"/>
              </a:rPr>
            </a:br>
            <a:endParaRPr lang="fr-BE" sz="2400" b="0" dirty="0">
              <a:solidFill>
                <a:srgbClr val="004696"/>
              </a:solidFill>
              <a:latin typeface="EC Square Sans Pro" panose="020B0506040000020004" pitchFamily="34" charset="0"/>
              <a:ea typeface="+mn-ea"/>
              <a:cs typeface="+mn-cs"/>
            </a:endParaRPr>
          </a:p>
        </p:txBody>
      </p:sp>
      <p:pic>
        <p:nvPicPr>
          <p:cNvPr id="5" name="Content Placeholder 4"/>
          <p:cNvPicPr>
            <a:picLocks noGrp="1" noChangeAspect="1"/>
          </p:cNvPicPr>
          <p:nvPr>
            <p:ph idx="1"/>
          </p:nvPr>
        </p:nvPicPr>
        <p:blipFill>
          <a:blip r:embed="rId3"/>
          <a:stretch>
            <a:fillRect/>
          </a:stretch>
        </p:blipFill>
        <p:spPr>
          <a:xfrm>
            <a:off x="6672064" y="1986008"/>
            <a:ext cx="5040560" cy="4497342"/>
          </a:xfrm>
          <a:prstGeom prst="rect">
            <a:avLst/>
          </a:prstGeom>
        </p:spPr>
      </p:pic>
      <p:sp>
        <p:nvSpPr>
          <p:cNvPr id="4" name="Slide Number Placeholder 3"/>
          <p:cNvSpPr>
            <a:spLocks noGrp="1"/>
          </p:cNvSpPr>
          <p:nvPr>
            <p:ph type="sldNum" sz="quarter" idx="12"/>
          </p:nvPr>
        </p:nvSpPr>
        <p:spPr/>
        <p:txBody>
          <a:bodyPr/>
          <a:lstStyle/>
          <a:p>
            <a:pPr>
              <a:defRPr/>
            </a:pPr>
            <a:fld id="{A7C91D6C-DFF8-4DE6-B44E-2D7F4FE8C688}" type="slidenum">
              <a:rPr lang="en-GB" smtClean="0">
                <a:solidFill>
                  <a:srgbClr val="000000"/>
                </a:solidFill>
              </a:rPr>
              <a:pPr>
                <a:defRPr/>
              </a:pPr>
              <a:t>9</a:t>
            </a:fld>
            <a:endParaRPr lang="en-GB" dirty="0">
              <a:solidFill>
                <a:srgbClr val="000000"/>
              </a:solidFill>
            </a:endParaRPr>
          </a:p>
        </p:txBody>
      </p:sp>
      <p:sp>
        <p:nvSpPr>
          <p:cNvPr id="8" name="Rectangle 7"/>
          <p:cNvSpPr/>
          <p:nvPr/>
        </p:nvSpPr>
        <p:spPr>
          <a:xfrm>
            <a:off x="275692" y="2708920"/>
            <a:ext cx="6096000" cy="4524315"/>
          </a:xfrm>
          <a:prstGeom prst="rect">
            <a:avLst/>
          </a:prstGeom>
        </p:spPr>
        <p:txBody>
          <a:bodyPr>
            <a:spAutoFit/>
          </a:bodyPr>
          <a:lstStyle/>
          <a:p>
            <a:pPr marL="342900" indent="-342900">
              <a:buFont typeface="Arial" panose="020B0604020202020204" pitchFamily="34" charset="0"/>
              <a:buChar char="•"/>
            </a:pPr>
            <a:r>
              <a:rPr lang="it-IT" sz="2200" kern="0" dirty="0">
                <a:solidFill>
                  <a:srgbClr val="004696"/>
                </a:solidFill>
                <a:latin typeface="+mn-lt"/>
                <a:ea typeface="+mj-ea"/>
                <a:cs typeface="+mj-cs"/>
              </a:rPr>
              <a:t>Oltre </a:t>
            </a:r>
            <a:r>
              <a:rPr lang="it-IT" sz="2200" b="1" kern="0" dirty="0">
                <a:solidFill>
                  <a:srgbClr val="004696"/>
                </a:solidFill>
                <a:latin typeface="+mn-lt"/>
                <a:ea typeface="+mj-ea"/>
                <a:cs typeface="+mj-cs"/>
              </a:rPr>
              <a:t>60.000 aziende </a:t>
            </a:r>
            <a:r>
              <a:rPr lang="it-IT" sz="2200" kern="0" dirty="0">
                <a:solidFill>
                  <a:srgbClr val="004696"/>
                </a:solidFill>
                <a:latin typeface="+mn-lt"/>
                <a:ea typeface="+mj-ea"/>
                <a:cs typeface="+mj-cs"/>
              </a:rPr>
              <a:t>dell'UE </a:t>
            </a:r>
            <a:r>
              <a:rPr lang="it-IT" sz="2200" kern="0" dirty="0" smtClean="0">
                <a:solidFill>
                  <a:srgbClr val="004696"/>
                </a:solidFill>
                <a:latin typeface="+mn-lt"/>
                <a:ea typeface="+mj-ea"/>
                <a:cs typeface="+mj-cs"/>
              </a:rPr>
              <a:t>stanno già  esportando verso il </a:t>
            </a:r>
            <a:r>
              <a:rPr lang="it-IT" sz="2200" kern="0" dirty="0" err="1" smtClean="0">
                <a:solidFill>
                  <a:srgbClr val="004696"/>
                </a:solidFill>
                <a:latin typeface="+mn-lt"/>
                <a:ea typeface="+mj-ea"/>
                <a:cs typeface="+mj-cs"/>
              </a:rPr>
              <a:t>Mercosur</a:t>
            </a:r>
            <a:endParaRPr lang="it-IT" sz="2200" kern="0" dirty="0" smtClean="0">
              <a:solidFill>
                <a:srgbClr val="004696"/>
              </a:solidFill>
              <a:latin typeface="+mn-lt"/>
              <a:ea typeface="+mj-ea"/>
              <a:cs typeface="+mj-cs"/>
            </a:endParaRPr>
          </a:p>
          <a:p>
            <a:pPr marL="342900" indent="-342900">
              <a:buFont typeface="Arial" panose="020B0604020202020204" pitchFamily="34" charset="0"/>
              <a:buChar char="•"/>
            </a:pPr>
            <a:endParaRPr lang="it-IT" sz="2200" kern="0" dirty="0">
              <a:solidFill>
                <a:srgbClr val="004696"/>
              </a:solidFill>
              <a:latin typeface="+mn-lt"/>
              <a:ea typeface="+mj-ea"/>
              <a:cs typeface="+mj-cs"/>
            </a:endParaRPr>
          </a:p>
          <a:p>
            <a:pPr marL="342900" indent="-342900">
              <a:buFont typeface="Arial" panose="020B0604020202020204" pitchFamily="34" charset="0"/>
              <a:buChar char="•"/>
            </a:pPr>
            <a:r>
              <a:rPr lang="it-IT" sz="2200" kern="0" dirty="0">
                <a:solidFill>
                  <a:srgbClr val="004696"/>
                </a:solidFill>
                <a:latin typeface="+mn-lt"/>
                <a:ea typeface="+mj-ea"/>
                <a:cs typeface="+mj-cs"/>
              </a:rPr>
              <a:t>Le esportazioni dell'UE verso il Mercosur </a:t>
            </a:r>
            <a:r>
              <a:rPr lang="it-IT" sz="2200" b="1" kern="0" dirty="0">
                <a:solidFill>
                  <a:srgbClr val="004696"/>
                </a:solidFill>
                <a:latin typeface="+mn-lt"/>
                <a:ea typeface="+mj-ea"/>
                <a:cs typeface="+mj-cs"/>
              </a:rPr>
              <a:t>aiutano a sostenere 855.000 </a:t>
            </a:r>
            <a:r>
              <a:rPr lang="it-IT" sz="2200" kern="0" dirty="0">
                <a:solidFill>
                  <a:srgbClr val="004696"/>
                </a:solidFill>
                <a:latin typeface="+mn-lt"/>
                <a:ea typeface="+mj-ea"/>
                <a:cs typeface="+mj-cs"/>
              </a:rPr>
              <a:t>posti di lavoro </a:t>
            </a:r>
            <a:r>
              <a:rPr lang="it-IT" sz="2200" kern="0" dirty="0" smtClean="0">
                <a:solidFill>
                  <a:srgbClr val="004696"/>
                </a:solidFill>
                <a:latin typeface="+mn-lt"/>
                <a:ea typeface="+mj-ea"/>
                <a:cs typeface="+mj-cs"/>
              </a:rPr>
              <a:t>nell'UE</a:t>
            </a:r>
          </a:p>
          <a:p>
            <a:pPr marL="342900" indent="-342900">
              <a:buFont typeface="Arial" panose="020B0604020202020204" pitchFamily="34" charset="0"/>
              <a:buChar char="•"/>
            </a:pPr>
            <a:endParaRPr lang="it-IT" sz="2200" kern="0" dirty="0">
              <a:solidFill>
                <a:srgbClr val="004696"/>
              </a:solidFill>
              <a:latin typeface="+mn-lt"/>
              <a:ea typeface="+mj-ea"/>
              <a:cs typeface="+mj-cs"/>
            </a:endParaRPr>
          </a:p>
          <a:p>
            <a:pPr marL="342900" indent="-342900">
              <a:buFont typeface="Arial" panose="020B0604020202020204" pitchFamily="34" charset="0"/>
              <a:buChar char="•"/>
            </a:pPr>
            <a:r>
              <a:rPr lang="it-IT" sz="2200" kern="0" dirty="0">
                <a:solidFill>
                  <a:srgbClr val="FF0000"/>
                </a:solidFill>
                <a:latin typeface="+mn-lt"/>
                <a:ea typeface="+mj-ea"/>
                <a:cs typeface="+mj-cs"/>
              </a:rPr>
              <a:t>Per vedere il </a:t>
            </a:r>
            <a:r>
              <a:rPr lang="it-IT" sz="2200" b="1" kern="0" dirty="0">
                <a:solidFill>
                  <a:srgbClr val="FF0000"/>
                </a:solidFill>
                <a:latin typeface="+mn-lt"/>
                <a:ea typeface="+mj-ea"/>
                <a:cs typeface="+mj-cs"/>
              </a:rPr>
              <a:t>commercio UE-Mercosur nella tua città</a:t>
            </a:r>
            <a:r>
              <a:rPr lang="it-IT" sz="2200" kern="0" dirty="0">
                <a:solidFill>
                  <a:srgbClr val="FF0000"/>
                </a:solidFill>
                <a:latin typeface="+mn-lt"/>
                <a:ea typeface="+mj-ea"/>
                <a:cs typeface="+mj-cs"/>
              </a:rPr>
              <a:t> vai a</a:t>
            </a:r>
            <a:r>
              <a:rPr lang="it-IT" sz="2200" kern="0" dirty="0" smtClean="0">
                <a:solidFill>
                  <a:srgbClr val="FF0000"/>
                </a:solidFill>
                <a:latin typeface="+mn-lt"/>
                <a:ea typeface="+mj-ea"/>
                <a:cs typeface="+mj-cs"/>
              </a:rPr>
              <a:t>: </a:t>
            </a:r>
            <a:r>
              <a:rPr lang="fr-BE" sz="1400" b="1" dirty="0" smtClean="0">
                <a:solidFill>
                  <a:srgbClr val="004696"/>
                </a:solidFill>
                <a:latin typeface="+mn-lt"/>
                <a:hlinkClick r:id="rId4"/>
              </a:rPr>
              <a:t>https</a:t>
            </a:r>
            <a:r>
              <a:rPr lang="fr-BE" sz="1400" b="1" dirty="0">
                <a:solidFill>
                  <a:srgbClr val="004696"/>
                </a:solidFill>
                <a:latin typeface="+mn-lt"/>
                <a:hlinkClick r:id="rId4"/>
              </a:rPr>
              <a:t>://ec.europa.eu/trade/policy/in-focus/eu-mercosur-association-agreement/eu-mercosur-in-your-town/</a:t>
            </a:r>
            <a:endParaRPr lang="fr-BE" sz="1400" b="1" dirty="0">
              <a:solidFill>
                <a:srgbClr val="004696"/>
              </a:solidFill>
              <a:latin typeface="+mn-lt"/>
            </a:endParaRPr>
          </a:p>
          <a:p>
            <a:pPr marL="342900" indent="-342900">
              <a:buFont typeface="Arial" panose="020B0604020202020204" pitchFamily="34" charset="0"/>
              <a:buChar char="•"/>
            </a:pPr>
            <a:endParaRPr lang="en-US" sz="2400" kern="0" dirty="0" smtClean="0">
              <a:solidFill>
                <a:srgbClr val="004696"/>
              </a:solidFill>
              <a:latin typeface="EC Square Sans Pro" panose="020B0506040000020004" pitchFamily="34" charset="0"/>
              <a:ea typeface="+mj-ea"/>
              <a:cs typeface="+mj-cs"/>
            </a:endParaRPr>
          </a:p>
          <a:p>
            <a:pPr marL="342900" indent="-342900">
              <a:buFont typeface="Arial" panose="020B0604020202020204" pitchFamily="34" charset="0"/>
              <a:buChar char="•"/>
            </a:pPr>
            <a:endParaRPr lang="fr-BE" sz="2400" kern="0" dirty="0" smtClean="0">
              <a:solidFill>
                <a:srgbClr val="004696"/>
              </a:solidFill>
              <a:latin typeface="EC Square Sans Pro" panose="020B0506040000020004" pitchFamily="34" charset="0"/>
              <a:ea typeface="+mj-ea"/>
              <a:cs typeface="+mj-cs"/>
            </a:endParaRPr>
          </a:p>
        </p:txBody>
      </p:sp>
      <p:sp>
        <p:nvSpPr>
          <p:cNvPr id="3" name="TextBox 2"/>
          <p:cNvSpPr txBox="1"/>
          <p:nvPr/>
        </p:nvSpPr>
        <p:spPr>
          <a:xfrm>
            <a:off x="6657042" y="1467339"/>
            <a:ext cx="5070619" cy="461665"/>
          </a:xfrm>
          <a:prstGeom prst="rect">
            <a:avLst/>
          </a:prstGeom>
          <a:noFill/>
        </p:spPr>
        <p:txBody>
          <a:bodyPr wrap="none" rtlCol="0">
            <a:spAutoFit/>
          </a:bodyPr>
          <a:lstStyle/>
          <a:p>
            <a:pPr algn="ctr"/>
            <a:r>
              <a:rPr lang="it-IT" b="1" dirty="0" smtClean="0"/>
              <a:t>Numero di imprese delle varie regioni UE che esportano </a:t>
            </a:r>
          </a:p>
          <a:p>
            <a:pPr algn="ctr"/>
            <a:r>
              <a:rPr lang="it-IT" b="1" dirty="0" smtClean="0"/>
              <a:t>verso il Mercosur </a:t>
            </a:r>
            <a:endParaRPr lang="it-IT" sz="2400" b="0" dirty="0" smtClean="0">
              <a:solidFill>
                <a:srgbClr val="0F5494"/>
              </a:solidFill>
            </a:endParaRPr>
          </a:p>
        </p:txBody>
      </p:sp>
    </p:spTree>
    <p:extLst>
      <p:ext uri="{BB962C8B-B14F-4D97-AF65-F5344CB8AC3E}">
        <p14:creationId xmlns:p14="http://schemas.microsoft.com/office/powerpoint/2010/main" val="217098225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16045</TotalTime>
  <Words>1547</Words>
  <Application>Microsoft Office PowerPoint</Application>
  <PresentationFormat>Widescreen</PresentationFormat>
  <Paragraphs>207</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&amp;quot</vt:lpstr>
      <vt:lpstr>Arial</vt:lpstr>
      <vt:lpstr>Calibri</vt:lpstr>
      <vt:lpstr>EC Square Sans Pro</vt:lpstr>
      <vt:lpstr>EC Square Sans Pro Light</vt:lpstr>
      <vt:lpstr>EC Square Sans Pro Medium</vt:lpstr>
      <vt:lpstr>EC Square Sans Pro Thin</vt:lpstr>
      <vt:lpstr>Verdana</vt:lpstr>
      <vt:lpstr>Wingdings</vt:lpstr>
      <vt:lpstr>1_Default Design</vt:lpstr>
      <vt:lpstr>  L’accordo UE-Mercosur</vt:lpstr>
      <vt:lpstr>Presentazione</vt:lpstr>
      <vt:lpstr>PowerPoint Presentation</vt:lpstr>
      <vt:lpstr>Cronologia del Negoziato</vt:lpstr>
      <vt:lpstr>MERCOSUR:  Brazile, Argentina, Paraguay, Uruguay</vt:lpstr>
      <vt:lpstr>BENI</vt:lpstr>
      <vt:lpstr>SERVIZI</vt:lpstr>
      <vt:lpstr>    INVESTIMENTI</vt:lpstr>
      <vt:lpstr>IMPRESE EUROPEE CHE ESPORTANO VERSO IL MERCOSUR  </vt:lpstr>
      <vt:lpstr>Un accordo significativo</vt:lpstr>
      <vt:lpstr>PowerPoint Presentation</vt:lpstr>
      <vt:lpstr>PowerPoint Presentation</vt:lpstr>
      <vt:lpstr>Cauta e graduale apertura del mercato europeo</vt:lpstr>
      <vt:lpstr>PowerPoint Presentation</vt:lpstr>
      <vt:lpstr>ITALIA – MERCOSUR Una relazione privilegiata </vt:lpstr>
      <vt:lpstr>PowerPoint Presentation</vt:lpstr>
      <vt:lpstr>PowerPoint Presentation</vt:lpstr>
      <vt:lpstr>PowerPoint Presentation</vt:lpstr>
      <vt:lpstr>Tappe Principali</vt:lpstr>
      <vt:lpstr>Per maggiori informazioni:</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 Williams</dc:creator>
  <cp:lastModifiedBy>GALLINA Sandra (TRADE)</cp:lastModifiedBy>
  <cp:revision>752</cp:revision>
  <cp:lastPrinted>2019-09-09T08:47:13Z</cp:lastPrinted>
  <dcterms:created xsi:type="dcterms:W3CDTF">2016-08-04T15:21:29Z</dcterms:created>
  <dcterms:modified xsi:type="dcterms:W3CDTF">2019-11-12T12:25:53Z</dcterms:modified>
</cp:coreProperties>
</file>